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8" r:id="rId2"/>
    <p:sldId id="261" r:id="rId3"/>
    <p:sldId id="262" r:id="rId4"/>
    <p:sldId id="263" r:id="rId5"/>
    <p:sldId id="265" r:id="rId6"/>
    <p:sldId id="266" r:id="rId7"/>
    <p:sldId id="267" r:id="rId8"/>
    <p:sldId id="274" r:id="rId9"/>
    <p:sldId id="275" r:id="rId10"/>
    <p:sldId id="273" r:id="rId11"/>
    <p:sldId id="257" r:id="rId12"/>
    <p:sldId id="272" r:id="rId13"/>
    <p:sldId id="271" r:id="rId14"/>
    <p:sldId id="276" r:id="rId15"/>
    <p:sldId id="277" r:id="rId16"/>
    <p:sldId id="268" r:id="rId17"/>
    <p:sldId id="269" r:id="rId18"/>
    <p:sldId id="283" r:id="rId19"/>
    <p:sldId id="278" r:id="rId20"/>
    <p:sldId id="279" r:id="rId21"/>
    <p:sldId id="281" r:id="rId22"/>
    <p:sldId id="282" r:id="rId23"/>
    <p:sldId id="294" r:id="rId24"/>
    <p:sldId id="280" r:id="rId25"/>
    <p:sldId id="293" r:id="rId26"/>
    <p:sldId id="259" r:id="rId27"/>
    <p:sldId id="284" r:id="rId28"/>
    <p:sldId id="289" r:id="rId29"/>
    <p:sldId id="285" r:id="rId30"/>
    <p:sldId id="286" r:id="rId31"/>
    <p:sldId id="290" r:id="rId32"/>
    <p:sldId id="291" r:id="rId33"/>
    <p:sldId id="292" r:id="rId34"/>
    <p:sldId id="26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FF75"/>
    <a:srgbClr val="78FF53"/>
    <a:srgbClr val="4AFF19"/>
    <a:srgbClr val="D6E3BC"/>
    <a:srgbClr val="B8CCE4"/>
    <a:srgbClr val="FBD4B4"/>
    <a:srgbClr val="5A9FBA"/>
    <a:srgbClr val="81B6CB"/>
    <a:srgbClr val="55A1BE"/>
    <a:srgbClr val="6EA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97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3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C7C32-D080-4222-B2DF-2EA2053A4148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BE6B7-9180-43B2-A781-275719ED9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59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BE6B7-9180-43B2-A781-275719ED94E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57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49CF-C1DC-4E5F-9D63-124725F8B99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EACB1-E51E-4B9F-A004-942B97573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43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49CF-C1DC-4E5F-9D63-124725F8B99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EACB1-E51E-4B9F-A004-942B97573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65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49CF-C1DC-4E5F-9D63-124725F8B99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EACB1-E51E-4B9F-A004-942B97573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97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49CF-C1DC-4E5F-9D63-124725F8B99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EACB1-E51E-4B9F-A004-942B97573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6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49CF-C1DC-4E5F-9D63-124725F8B99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EACB1-E51E-4B9F-A004-942B97573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49CF-C1DC-4E5F-9D63-124725F8B99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EACB1-E51E-4B9F-A004-942B97573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66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49CF-C1DC-4E5F-9D63-124725F8B99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EACB1-E51E-4B9F-A004-942B97573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51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49CF-C1DC-4E5F-9D63-124725F8B99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EACB1-E51E-4B9F-A004-942B97573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82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49CF-C1DC-4E5F-9D63-124725F8B99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EACB1-E51E-4B9F-A004-942B97573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2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49CF-C1DC-4E5F-9D63-124725F8B99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EACB1-E51E-4B9F-A004-942B97573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4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49CF-C1DC-4E5F-9D63-124725F8B99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EACB1-E51E-4B9F-A004-942B97573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749CF-C1DC-4E5F-9D63-124725F8B99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EACB1-E51E-4B9F-A004-942B97573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1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42911" y="-2896466"/>
            <a:ext cx="13501636" cy="12609759"/>
            <a:chOff x="-470903" y="-2943119"/>
            <a:chExt cx="13501636" cy="12609759"/>
          </a:xfrm>
        </p:grpSpPr>
        <p:sp>
          <p:nvSpPr>
            <p:cNvPr id="5" name="Diagonal Stripe 4"/>
            <p:cNvSpPr/>
            <p:nvPr/>
          </p:nvSpPr>
          <p:spPr>
            <a:xfrm rot="8120006">
              <a:off x="-470903" y="1179688"/>
              <a:ext cx="4360543" cy="4360543"/>
            </a:xfrm>
            <a:prstGeom prst="diagStripe">
              <a:avLst>
                <a:gd name="adj" fmla="val 92383"/>
              </a:avLst>
            </a:prstGeom>
            <a:blipFill dpi="0" rotWithShape="1">
              <a:blip r:embed="rId2"/>
              <a:srcRect/>
              <a:tile tx="0" ty="0" sx="35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Diagonal Stripe 5"/>
            <p:cNvSpPr/>
            <p:nvPr/>
          </p:nvSpPr>
          <p:spPr>
            <a:xfrm rot="18920898">
              <a:off x="8670190" y="1179687"/>
              <a:ext cx="4360543" cy="4360543"/>
            </a:xfrm>
            <a:prstGeom prst="diagStripe">
              <a:avLst>
                <a:gd name="adj" fmla="val 92383"/>
              </a:avLst>
            </a:prstGeom>
            <a:blipFill dpi="0" rotWithShape="1">
              <a:blip r:embed="rId2"/>
              <a:srcRect/>
              <a:tile tx="0" ty="0" sx="35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Diagonal Stripe 6"/>
            <p:cNvSpPr/>
            <p:nvPr/>
          </p:nvSpPr>
          <p:spPr>
            <a:xfrm rot="2707974">
              <a:off x="3053008" y="3202840"/>
              <a:ext cx="6453832" cy="6473767"/>
            </a:xfrm>
            <a:prstGeom prst="diagStripe">
              <a:avLst>
                <a:gd name="adj" fmla="val 95036"/>
              </a:avLst>
            </a:prstGeom>
            <a:blipFill dpi="0" rotWithShape="1">
              <a:blip r:embed="rId2"/>
              <a:srcRect/>
              <a:tile tx="0" ty="0" sx="35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Diagonal Stripe 7"/>
            <p:cNvSpPr/>
            <p:nvPr/>
          </p:nvSpPr>
          <p:spPr>
            <a:xfrm rot="13505159">
              <a:off x="3052943" y="-2953087"/>
              <a:ext cx="6453832" cy="6473767"/>
            </a:xfrm>
            <a:prstGeom prst="diagStripe">
              <a:avLst>
                <a:gd name="adj" fmla="val 94728"/>
              </a:avLst>
            </a:prstGeom>
            <a:blipFill dpi="0" rotWithShape="1">
              <a:blip r:embed="rId2"/>
              <a:srcRect/>
              <a:tile tx="0" ty="0" sx="35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557235" y="6353708"/>
              <a:ext cx="9377265" cy="261257"/>
            </a:xfrm>
            <a:prstGeom prst="rect">
              <a:avLst/>
            </a:prstGeom>
            <a:blipFill>
              <a:blip r:embed="rId2"/>
              <a:tile tx="0" ty="0" sx="35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9720" y="456236"/>
              <a:ext cx="8740277" cy="58074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2" name="TextBox 11"/>
          <p:cNvSpPr txBox="1"/>
          <p:nvPr/>
        </p:nvSpPr>
        <p:spPr>
          <a:xfrm>
            <a:off x="3572482" y="1020691"/>
            <a:ext cx="5803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Ed Murashie</a:t>
            </a:r>
            <a:endParaRPr lang="en-US" sz="4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3627" y="1770355"/>
            <a:ext cx="5803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ProEngineered Solutions </a:t>
            </a:r>
            <a:endParaRPr lang="en-US" sz="28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64513" y="3838715"/>
            <a:ext cx="740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_________________</a:t>
            </a:r>
            <a:endParaRPr lang="en-US" sz="60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5770525" y="4630071"/>
            <a:ext cx="1250302" cy="873200"/>
          </a:xfrm>
          <a:prstGeom prst="triangle">
            <a:avLst/>
          </a:prstGeom>
          <a:blipFill>
            <a:blip r:embed="rId4"/>
            <a:tile tx="0" ty="0" sx="35000" sy="30000" flip="none" algn="tl"/>
          </a:blip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08873" y="4182957"/>
            <a:ext cx="5803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Satellite Imagery</a:t>
            </a:r>
            <a:endParaRPr lang="en-US" sz="28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24959" y="3773146"/>
            <a:ext cx="5803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Motivation</a:t>
            </a:r>
            <a:endParaRPr lang="en-US" sz="28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66916" y="3332520"/>
            <a:ext cx="5803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NGSS</a:t>
            </a:r>
            <a:endParaRPr lang="en-US" sz="28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1234" y="3870368"/>
            <a:ext cx="580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Success!</a:t>
            </a:r>
            <a:endParaRPr lang="en-US" sz="48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81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3068" t="48322" r="3747" b="27124"/>
          <a:stretch/>
        </p:blipFill>
        <p:spPr>
          <a:xfrm>
            <a:off x="2470125" y="325847"/>
            <a:ext cx="5611429" cy="36981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559041" y="0"/>
            <a:ext cx="2229394" cy="2151017"/>
            <a:chOff x="7559041" y="0"/>
            <a:chExt cx="2229394" cy="2151017"/>
          </a:xfrm>
        </p:grpSpPr>
        <p:sp>
          <p:nvSpPr>
            <p:cNvPr id="4" name="Explosion 1 3"/>
            <p:cNvSpPr/>
            <p:nvPr/>
          </p:nvSpPr>
          <p:spPr>
            <a:xfrm>
              <a:off x="7559041" y="0"/>
              <a:ext cx="2229394" cy="2151017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44156" y="813899"/>
              <a:ext cx="1459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Kristen ITC" panose="03050502040202030202" pitchFamily="66" charset="0"/>
                </a:rPr>
                <a:t>New!</a:t>
              </a:r>
              <a:endParaRPr lang="en-US" sz="2800" dirty="0">
                <a:latin typeface="Kristen ITC" panose="03050502040202030202" pitchFamily="66" charset="0"/>
              </a:endParaRPr>
            </a:p>
          </p:txBody>
        </p:sp>
      </p:grpSp>
      <p:sp>
        <p:nvSpPr>
          <p:cNvPr id="7" name="Rectangle 3"/>
          <p:cNvSpPr/>
          <p:nvPr/>
        </p:nvSpPr>
        <p:spPr>
          <a:xfrm flipH="1">
            <a:off x="391947" y="4859382"/>
            <a:ext cx="1803154" cy="1458063"/>
          </a:xfrm>
          <a:custGeom>
            <a:avLst/>
            <a:gdLst>
              <a:gd name="connsiteX0" fmla="*/ 0 w 3032449"/>
              <a:gd name="connsiteY0" fmla="*/ 0 h 3032449"/>
              <a:gd name="connsiteX1" fmla="*/ 3032449 w 3032449"/>
              <a:gd name="connsiteY1" fmla="*/ 0 h 3032449"/>
              <a:gd name="connsiteX2" fmla="*/ 3032449 w 3032449"/>
              <a:gd name="connsiteY2" fmla="*/ 3032449 h 3032449"/>
              <a:gd name="connsiteX3" fmla="*/ 0 w 3032449"/>
              <a:gd name="connsiteY3" fmla="*/ 3032449 h 3032449"/>
              <a:gd name="connsiteX4" fmla="*/ 0 w 3032449"/>
              <a:gd name="connsiteY4" fmla="*/ 0 h 3032449"/>
              <a:gd name="connsiteX0" fmla="*/ 0 w 3396343"/>
              <a:gd name="connsiteY0" fmla="*/ 0 h 3032449"/>
              <a:gd name="connsiteX1" fmla="*/ 3032449 w 3396343"/>
              <a:gd name="connsiteY1" fmla="*/ 0 h 3032449"/>
              <a:gd name="connsiteX2" fmla="*/ 3396343 w 3396343"/>
              <a:gd name="connsiteY2" fmla="*/ 3023119 h 3032449"/>
              <a:gd name="connsiteX3" fmla="*/ 0 w 3396343"/>
              <a:gd name="connsiteY3" fmla="*/ 3032449 h 3032449"/>
              <a:gd name="connsiteX4" fmla="*/ 0 w 3396343"/>
              <a:gd name="connsiteY4" fmla="*/ 0 h 303244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343" h="3023119">
                <a:moveTo>
                  <a:pt x="0" y="0"/>
                </a:moveTo>
                <a:lnTo>
                  <a:pt x="3032449" y="0"/>
                </a:lnTo>
                <a:cubicBezTo>
                  <a:pt x="3153747" y="1007706"/>
                  <a:pt x="2957804" y="2043405"/>
                  <a:pt x="3396343" y="3023119"/>
                </a:cubicBezTo>
                <a:lnTo>
                  <a:pt x="335903" y="3023119"/>
                </a:lnTo>
                <a:cubicBezTo>
                  <a:pt x="-102636" y="2052735"/>
                  <a:pt x="111968" y="100770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3"/>
          <p:cNvSpPr/>
          <p:nvPr/>
        </p:nvSpPr>
        <p:spPr>
          <a:xfrm>
            <a:off x="553794" y="4859382"/>
            <a:ext cx="1727852" cy="1458063"/>
          </a:xfrm>
          <a:custGeom>
            <a:avLst/>
            <a:gdLst>
              <a:gd name="connsiteX0" fmla="*/ 0 w 3032449"/>
              <a:gd name="connsiteY0" fmla="*/ 0 h 3032449"/>
              <a:gd name="connsiteX1" fmla="*/ 3032449 w 3032449"/>
              <a:gd name="connsiteY1" fmla="*/ 0 h 3032449"/>
              <a:gd name="connsiteX2" fmla="*/ 3032449 w 3032449"/>
              <a:gd name="connsiteY2" fmla="*/ 3032449 h 3032449"/>
              <a:gd name="connsiteX3" fmla="*/ 0 w 3032449"/>
              <a:gd name="connsiteY3" fmla="*/ 3032449 h 3032449"/>
              <a:gd name="connsiteX4" fmla="*/ 0 w 3032449"/>
              <a:gd name="connsiteY4" fmla="*/ 0 h 3032449"/>
              <a:gd name="connsiteX0" fmla="*/ 0 w 3396343"/>
              <a:gd name="connsiteY0" fmla="*/ 0 h 3032449"/>
              <a:gd name="connsiteX1" fmla="*/ 3032449 w 3396343"/>
              <a:gd name="connsiteY1" fmla="*/ 0 h 3032449"/>
              <a:gd name="connsiteX2" fmla="*/ 3396343 w 3396343"/>
              <a:gd name="connsiteY2" fmla="*/ 3023119 h 3032449"/>
              <a:gd name="connsiteX3" fmla="*/ 0 w 3396343"/>
              <a:gd name="connsiteY3" fmla="*/ 3032449 h 3032449"/>
              <a:gd name="connsiteX4" fmla="*/ 0 w 3396343"/>
              <a:gd name="connsiteY4" fmla="*/ 0 h 303244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37274 w 3433617"/>
              <a:gd name="connsiteY0" fmla="*/ 0 h 3023119"/>
              <a:gd name="connsiteX1" fmla="*/ 3069723 w 3433617"/>
              <a:gd name="connsiteY1" fmla="*/ 0 h 3023119"/>
              <a:gd name="connsiteX2" fmla="*/ 3433617 w 3433617"/>
              <a:gd name="connsiteY2" fmla="*/ 3023119 h 3023119"/>
              <a:gd name="connsiteX3" fmla="*/ 222348 w 3433617"/>
              <a:gd name="connsiteY3" fmla="*/ 3013692 h 3023119"/>
              <a:gd name="connsiteX4" fmla="*/ 37274 w 3433617"/>
              <a:gd name="connsiteY4" fmla="*/ 0 h 3023119"/>
              <a:gd name="connsiteX0" fmla="*/ 37274 w 3254507"/>
              <a:gd name="connsiteY0" fmla="*/ 0 h 3023119"/>
              <a:gd name="connsiteX1" fmla="*/ 3069723 w 3254507"/>
              <a:gd name="connsiteY1" fmla="*/ 0 h 3023119"/>
              <a:gd name="connsiteX2" fmla="*/ 3254507 w 3254507"/>
              <a:gd name="connsiteY2" fmla="*/ 3023119 h 3023119"/>
              <a:gd name="connsiteX3" fmla="*/ 222348 w 3254507"/>
              <a:gd name="connsiteY3" fmla="*/ 3013692 h 3023119"/>
              <a:gd name="connsiteX4" fmla="*/ 37274 w 3254507"/>
              <a:gd name="connsiteY4" fmla="*/ 0 h 30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507" h="3023119">
                <a:moveTo>
                  <a:pt x="37274" y="0"/>
                </a:moveTo>
                <a:lnTo>
                  <a:pt x="3069723" y="0"/>
                </a:lnTo>
                <a:cubicBezTo>
                  <a:pt x="3191021" y="1007706"/>
                  <a:pt x="2815968" y="2043405"/>
                  <a:pt x="3254507" y="3023119"/>
                </a:cubicBezTo>
                <a:lnTo>
                  <a:pt x="222348" y="3013692"/>
                </a:lnTo>
                <a:cubicBezTo>
                  <a:pt x="-216191" y="2043308"/>
                  <a:pt x="149242" y="1007706"/>
                  <a:pt x="37274" y="0"/>
                </a:cubicBezTo>
                <a:close/>
              </a:path>
            </a:pathLst>
          </a:custGeom>
          <a:solidFill>
            <a:srgbClr val="93FF7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6276" y="5388356"/>
            <a:ext cx="148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Kristen ITC" panose="03050502040202030202" pitchFamily="66" charset="0"/>
              </a:rPr>
              <a:t>Patterns</a:t>
            </a:r>
            <a:endParaRPr lang="en-US" sz="2000" dirty="0">
              <a:latin typeface="Kristen ITC" panose="03050502040202030202" pitchFamily="66" charset="0"/>
            </a:endParaRPr>
          </a:p>
        </p:txBody>
      </p:sp>
      <p:sp>
        <p:nvSpPr>
          <p:cNvPr id="10" name="Rectangle 3"/>
          <p:cNvSpPr/>
          <p:nvPr/>
        </p:nvSpPr>
        <p:spPr>
          <a:xfrm flipH="1">
            <a:off x="2230575" y="4859380"/>
            <a:ext cx="1803154" cy="1458063"/>
          </a:xfrm>
          <a:custGeom>
            <a:avLst/>
            <a:gdLst>
              <a:gd name="connsiteX0" fmla="*/ 0 w 3032449"/>
              <a:gd name="connsiteY0" fmla="*/ 0 h 3032449"/>
              <a:gd name="connsiteX1" fmla="*/ 3032449 w 3032449"/>
              <a:gd name="connsiteY1" fmla="*/ 0 h 3032449"/>
              <a:gd name="connsiteX2" fmla="*/ 3032449 w 3032449"/>
              <a:gd name="connsiteY2" fmla="*/ 3032449 h 3032449"/>
              <a:gd name="connsiteX3" fmla="*/ 0 w 3032449"/>
              <a:gd name="connsiteY3" fmla="*/ 3032449 h 3032449"/>
              <a:gd name="connsiteX4" fmla="*/ 0 w 3032449"/>
              <a:gd name="connsiteY4" fmla="*/ 0 h 3032449"/>
              <a:gd name="connsiteX0" fmla="*/ 0 w 3396343"/>
              <a:gd name="connsiteY0" fmla="*/ 0 h 3032449"/>
              <a:gd name="connsiteX1" fmla="*/ 3032449 w 3396343"/>
              <a:gd name="connsiteY1" fmla="*/ 0 h 3032449"/>
              <a:gd name="connsiteX2" fmla="*/ 3396343 w 3396343"/>
              <a:gd name="connsiteY2" fmla="*/ 3023119 h 3032449"/>
              <a:gd name="connsiteX3" fmla="*/ 0 w 3396343"/>
              <a:gd name="connsiteY3" fmla="*/ 3032449 h 3032449"/>
              <a:gd name="connsiteX4" fmla="*/ 0 w 3396343"/>
              <a:gd name="connsiteY4" fmla="*/ 0 h 303244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343" h="3023119">
                <a:moveTo>
                  <a:pt x="0" y="0"/>
                </a:moveTo>
                <a:lnTo>
                  <a:pt x="3032449" y="0"/>
                </a:lnTo>
                <a:cubicBezTo>
                  <a:pt x="3153747" y="1007706"/>
                  <a:pt x="2957804" y="2043405"/>
                  <a:pt x="3396343" y="3023119"/>
                </a:cubicBezTo>
                <a:lnTo>
                  <a:pt x="335903" y="3023119"/>
                </a:lnTo>
                <a:cubicBezTo>
                  <a:pt x="-102636" y="2052735"/>
                  <a:pt x="111968" y="100770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3"/>
          <p:cNvSpPr/>
          <p:nvPr/>
        </p:nvSpPr>
        <p:spPr>
          <a:xfrm>
            <a:off x="2383580" y="4859381"/>
            <a:ext cx="1727852" cy="1458063"/>
          </a:xfrm>
          <a:custGeom>
            <a:avLst/>
            <a:gdLst>
              <a:gd name="connsiteX0" fmla="*/ 0 w 3032449"/>
              <a:gd name="connsiteY0" fmla="*/ 0 h 3032449"/>
              <a:gd name="connsiteX1" fmla="*/ 3032449 w 3032449"/>
              <a:gd name="connsiteY1" fmla="*/ 0 h 3032449"/>
              <a:gd name="connsiteX2" fmla="*/ 3032449 w 3032449"/>
              <a:gd name="connsiteY2" fmla="*/ 3032449 h 3032449"/>
              <a:gd name="connsiteX3" fmla="*/ 0 w 3032449"/>
              <a:gd name="connsiteY3" fmla="*/ 3032449 h 3032449"/>
              <a:gd name="connsiteX4" fmla="*/ 0 w 3032449"/>
              <a:gd name="connsiteY4" fmla="*/ 0 h 3032449"/>
              <a:gd name="connsiteX0" fmla="*/ 0 w 3396343"/>
              <a:gd name="connsiteY0" fmla="*/ 0 h 3032449"/>
              <a:gd name="connsiteX1" fmla="*/ 3032449 w 3396343"/>
              <a:gd name="connsiteY1" fmla="*/ 0 h 3032449"/>
              <a:gd name="connsiteX2" fmla="*/ 3396343 w 3396343"/>
              <a:gd name="connsiteY2" fmla="*/ 3023119 h 3032449"/>
              <a:gd name="connsiteX3" fmla="*/ 0 w 3396343"/>
              <a:gd name="connsiteY3" fmla="*/ 3032449 h 3032449"/>
              <a:gd name="connsiteX4" fmla="*/ 0 w 3396343"/>
              <a:gd name="connsiteY4" fmla="*/ 0 h 303244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37274 w 3433617"/>
              <a:gd name="connsiteY0" fmla="*/ 0 h 3023119"/>
              <a:gd name="connsiteX1" fmla="*/ 3069723 w 3433617"/>
              <a:gd name="connsiteY1" fmla="*/ 0 h 3023119"/>
              <a:gd name="connsiteX2" fmla="*/ 3433617 w 3433617"/>
              <a:gd name="connsiteY2" fmla="*/ 3023119 h 3023119"/>
              <a:gd name="connsiteX3" fmla="*/ 222348 w 3433617"/>
              <a:gd name="connsiteY3" fmla="*/ 3013692 h 3023119"/>
              <a:gd name="connsiteX4" fmla="*/ 37274 w 3433617"/>
              <a:gd name="connsiteY4" fmla="*/ 0 h 3023119"/>
              <a:gd name="connsiteX0" fmla="*/ 37274 w 3254507"/>
              <a:gd name="connsiteY0" fmla="*/ 0 h 3023119"/>
              <a:gd name="connsiteX1" fmla="*/ 3069723 w 3254507"/>
              <a:gd name="connsiteY1" fmla="*/ 0 h 3023119"/>
              <a:gd name="connsiteX2" fmla="*/ 3254507 w 3254507"/>
              <a:gd name="connsiteY2" fmla="*/ 3023119 h 3023119"/>
              <a:gd name="connsiteX3" fmla="*/ 222348 w 3254507"/>
              <a:gd name="connsiteY3" fmla="*/ 3013692 h 3023119"/>
              <a:gd name="connsiteX4" fmla="*/ 37274 w 3254507"/>
              <a:gd name="connsiteY4" fmla="*/ 0 h 30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507" h="3023119">
                <a:moveTo>
                  <a:pt x="37274" y="0"/>
                </a:moveTo>
                <a:lnTo>
                  <a:pt x="3069723" y="0"/>
                </a:lnTo>
                <a:cubicBezTo>
                  <a:pt x="3191021" y="1007706"/>
                  <a:pt x="2815968" y="2043405"/>
                  <a:pt x="3254507" y="3023119"/>
                </a:cubicBezTo>
                <a:lnTo>
                  <a:pt x="222348" y="3013692"/>
                </a:lnTo>
                <a:cubicBezTo>
                  <a:pt x="-216191" y="2043308"/>
                  <a:pt x="149242" y="1007706"/>
                  <a:pt x="37274" y="0"/>
                </a:cubicBezTo>
                <a:close/>
              </a:path>
            </a:pathLst>
          </a:custGeom>
          <a:solidFill>
            <a:srgbClr val="93FF7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85542" y="5080579"/>
            <a:ext cx="1587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Kristen ITC" panose="03050502040202030202" pitchFamily="66" charset="0"/>
              </a:rPr>
              <a:t>Scale Proportion Quantity</a:t>
            </a:r>
            <a:endParaRPr lang="en-US" sz="2000" dirty="0">
              <a:latin typeface="Kristen ITC" panose="03050502040202030202" pitchFamily="66" charset="0"/>
            </a:endParaRPr>
          </a:p>
        </p:txBody>
      </p:sp>
      <p:sp>
        <p:nvSpPr>
          <p:cNvPr id="13" name="Rectangle 3"/>
          <p:cNvSpPr/>
          <p:nvPr/>
        </p:nvSpPr>
        <p:spPr>
          <a:xfrm flipH="1">
            <a:off x="4103939" y="4859380"/>
            <a:ext cx="1803154" cy="1458063"/>
          </a:xfrm>
          <a:custGeom>
            <a:avLst/>
            <a:gdLst>
              <a:gd name="connsiteX0" fmla="*/ 0 w 3032449"/>
              <a:gd name="connsiteY0" fmla="*/ 0 h 3032449"/>
              <a:gd name="connsiteX1" fmla="*/ 3032449 w 3032449"/>
              <a:gd name="connsiteY1" fmla="*/ 0 h 3032449"/>
              <a:gd name="connsiteX2" fmla="*/ 3032449 w 3032449"/>
              <a:gd name="connsiteY2" fmla="*/ 3032449 h 3032449"/>
              <a:gd name="connsiteX3" fmla="*/ 0 w 3032449"/>
              <a:gd name="connsiteY3" fmla="*/ 3032449 h 3032449"/>
              <a:gd name="connsiteX4" fmla="*/ 0 w 3032449"/>
              <a:gd name="connsiteY4" fmla="*/ 0 h 3032449"/>
              <a:gd name="connsiteX0" fmla="*/ 0 w 3396343"/>
              <a:gd name="connsiteY0" fmla="*/ 0 h 3032449"/>
              <a:gd name="connsiteX1" fmla="*/ 3032449 w 3396343"/>
              <a:gd name="connsiteY1" fmla="*/ 0 h 3032449"/>
              <a:gd name="connsiteX2" fmla="*/ 3396343 w 3396343"/>
              <a:gd name="connsiteY2" fmla="*/ 3023119 h 3032449"/>
              <a:gd name="connsiteX3" fmla="*/ 0 w 3396343"/>
              <a:gd name="connsiteY3" fmla="*/ 3032449 h 3032449"/>
              <a:gd name="connsiteX4" fmla="*/ 0 w 3396343"/>
              <a:gd name="connsiteY4" fmla="*/ 0 h 303244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343" h="3023119">
                <a:moveTo>
                  <a:pt x="0" y="0"/>
                </a:moveTo>
                <a:lnTo>
                  <a:pt x="3032449" y="0"/>
                </a:lnTo>
                <a:cubicBezTo>
                  <a:pt x="3153747" y="1007706"/>
                  <a:pt x="2957804" y="2043405"/>
                  <a:pt x="3396343" y="3023119"/>
                </a:cubicBezTo>
                <a:lnTo>
                  <a:pt x="335903" y="3023119"/>
                </a:lnTo>
                <a:cubicBezTo>
                  <a:pt x="-102636" y="2052735"/>
                  <a:pt x="111968" y="100770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3"/>
          <p:cNvSpPr/>
          <p:nvPr/>
        </p:nvSpPr>
        <p:spPr>
          <a:xfrm>
            <a:off x="4273279" y="4859380"/>
            <a:ext cx="1727852" cy="1458063"/>
          </a:xfrm>
          <a:custGeom>
            <a:avLst/>
            <a:gdLst>
              <a:gd name="connsiteX0" fmla="*/ 0 w 3032449"/>
              <a:gd name="connsiteY0" fmla="*/ 0 h 3032449"/>
              <a:gd name="connsiteX1" fmla="*/ 3032449 w 3032449"/>
              <a:gd name="connsiteY1" fmla="*/ 0 h 3032449"/>
              <a:gd name="connsiteX2" fmla="*/ 3032449 w 3032449"/>
              <a:gd name="connsiteY2" fmla="*/ 3032449 h 3032449"/>
              <a:gd name="connsiteX3" fmla="*/ 0 w 3032449"/>
              <a:gd name="connsiteY3" fmla="*/ 3032449 h 3032449"/>
              <a:gd name="connsiteX4" fmla="*/ 0 w 3032449"/>
              <a:gd name="connsiteY4" fmla="*/ 0 h 3032449"/>
              <a:gd name="connsiteX0" fmla="*/ 0 w 3396343"/>
              <a:gd name="connsiteY0" fmla="*/ 0 h 3032449"/>
              <a:gd name="connsiteX1" fmla="*/ 3032449 w 3396343"/>
              <a:gd name="connsiteY1" fmla="*/ 0 h 3032449"/>
              <a:gd name="connsiteX2" fmla="*/ 3396343 w 3396343"/>
              <a:gd name="connsiteY2" fmla="*/ 3023119 h 3032449"/>
              <a:gd name="connsiteX3" fmla="*/ 0 w 3396343"/>
              <a:gd name="connsiteY3" fmla="*/ 3032449 h 3032449"/>
              <a:gd name="connsiteX4" fmla="*/ 0 w 3396343"/>
              <a:gd name="connsiteY4" fmla="*/ 0 h 303244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37274 w 3433617"/>
              <a:gd name="connsiteY0" fmla="*/ 0 h 3023119"/>
              <a:gd name="connsiteX1" fmla="*/ 3069723 w 3433617"/>
              <a:gd name="connsiteY1" fmla="*/ 0 h 3023119"/>
              <a:gd name="connsiteX2" fmla="*/ 3433617 w 3433617"/>
              <a:gd name="connsiteY2" fmla="*/ 3023119 h 3023119"/>
              <a:gd name="connsiteX3" fmla="*/ 222348 w 3433617"/>
              <a:gd name="connsiteY3" fmla="*/ 3013692 h 3023119"/>
              <a:gd name="connsiteX4" fmla="*/ 37274 w 3433617"/>
              <a:gd name="connsiteY4" fmla="*/ 0 h 3023119"/>
              <a:gd name="connsiteX0" fmla="*/ 37274 w 3254507"/>
              <a:gd name="connsiteY0" fmla="*/ 0 h 3023119"/>
              <a:gd name="connsiteX1" fmla="*/ 3069723 w 3254507"/>
              <a:gd name="connsiteY1" fmla="*/ 0 h 3023119"/>
              <a:gd name="connsiteX2" fmla="*/ 3254507 w 3254507"/>
              <a:gd name="connsiteY2" fmla="*/ 3023119 h 3023119"/>
              <a:gd name="connsiteX3" fmla="*/ 222348 w 3254507"/>
              <a:gd name="connsiteY3" fmla="*/ 3013692 h 3023119"/>
              <a:gd name="connsiteX4" fmla="*/ 37274 w 3254507"/>
              <a:gd name="connsiteY4" fmla="*/ 0 h 30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507" h="3023119">
                <a:moveTo>
                  <a:pt x="37274" y="0"/>
                </a:moveTo>
                <a:lnTo>
                  <a:pt x="3069723" y="0"/>
                </a:lnTo>
                <a:cubicBezTo>
                  <a:pt x="3191021" y="1007706"/>
                  <a:pt x="2815968" y="2043405"/>
                  <a:pt x="3254507" y="3023119"/>
                </a:cubicBezTo>
                <a:lnTo>
                  <a:pt x="222348" y="3013692"/>
                </a:lnTo>
                <a:cubicBezTo>
                  <a:pt x="-216191" y="2043308"/>
                  <a:pt x="149242" y="1007706"/>
                  <a:pt x="37274" y="0"/>
                </a:cubicBezTo>
                <a:close/>
              </a:path>
            </a:pathLst>
          </a:custGeom>
          <a:solidFill>
            <a:srgbClr val="93FF7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07343" y="5234468"/>
            <a:ext cx="1485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Kristen ITC" panose="03050502040202030202" pitchFamily="66" charset="0"/>
              </a:rPr>
              <a:t>Systems Models</a:t>
            </a:r>
            <a:endParaRPr lang="en-US" sz="2000" dirty="0">
              <a:latin typeface="Kristen ITC" panose="03050502040202030202" pitchFamily="66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5977303" y="4859380"/>
            <a:ext cx="1803154" cy="1458063"/>
          </a:xfrm>
          <a:custGeom>
            <a:avLst/>
            <a:gdLst>
              <a:gd name="connsiteX0" fmla="*/ 0 w 3032449"/>
              <a:gd name="connsiteY0" fmla="*/ 0 h 3032449"/>
              <a:gd name="connsiteX1" fmla="*/ 3032449 w 3032449"/>
              <a:gd name="connsiteY1" fmla="*/ 0 h 3032449"/>
              <a:gd name="connsiteX2" fmla="*/ 3032449 w 3032449"/>
              <a:gd name="connsiteY2" fmla="*/ 3032449 h 3032449"/>
              <a:gd name="connsiteX3" fmla="*/ 0 w 3032449"/>
              <a:gd name="connsiteY3" fmla="*/ 3032449 h 3032449"/>
              <a:gd name="connsiteX4" fmla="*/ 0 w 3032449"/>
              <a:gd name="connsiteY4" fmla="*/ 0 h 3032449"/>
              <a:gd name="connsiteX0" fmla="*/ 0 w 3396343"/>
              <a:gd name="connsiteY0" fmla="*/ 0 h 3032449"/>
              <a:gd name="connsiteX1" fmla="*/ 3032449 w 3396343"/>
              <a:gd name="connsiteY1" fmla="*/ 0 h 3032449"/>
              <a:gd name="connsiteX2" fmla="*/ 3396343 w 3396343"/>
              <a:gd name="connsiteY2" fmla="*/ 3023119 h 3032449"/>
              <a:gd name="connsiteX3" fmla="*/ 0 w 3396343"/>
              <a:gd name="connsiteY3" fmla="*/ 3032449 h 3032449"/>
              <a:gd name="connsiteX4" fmla="*/ 0 w 3396343"/>
              <a:gd name="connsiteY4" fmla="*/ 0 h 303244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343" h="3023119">
                <a:moveTo>
                  <a:pt x="0" y="0"/>
                </a:moveTo>
                <a:lnTo>
                  <a:pt x="3032449" y="0"/>
                </a:lnTo>
                <a:cubicBezTo>
                  <a:pt x="3153747" y="1007706"/>
                  <a:pt x="2957804" y="2043405"/>
                  <a:pt x="3396343" y="3023119"/>
                </a:cubicBezTo>
                <a:lnTo>
                  <a:pt x="335903" y="3023119"/>
                </a:lnTo>
                <a:cubicBezTo>
                  <a:pt x="-102636" y="2052735"/>
                  <a:pt x="111968" y="100770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"/>
          <p:cNvSpPr/>
          <p:nvPr/>
        </p:nvSpPr>
        <p:spPr>
          <a:xfrm>
            <a:off x="6139150" y="4859380"/>
            <a:ext cx="1727852" cy="1458063"/>
          </a:xfrm>
          <a:custGeom>
            <a:avLst/>
            <a:gdLst>
              <a:gd name="connsiteX0" fmla="*/ 0 w 3032449"/>
              <a:gd name="connsiteY0" fmla="*/ 0 h 3032449"/>
              <a:gd name="connsiteX1" fmla="*/ 3032449 w 3032449"/>
              <a:gd name="connsiteY1" fmla="*/ 0 h 3032449"/>
              <a:gd name="connsiteX2" fmla="*/ 3032449 w 3032449"/>
              <a:gd name="connsiteY2" fmla="*/ 3032449 h 3032449"/>
              <a:gd name="connsiteX3" fmla="*/ 0 w 3032449"/>
              <a:gd name="connsiteY3" fmla="*/ 3032449 h 3032449"/>
              <a:gd name="connsiteX4" fmla="*/ 0 w 3032449"/>
              <a:gd name="connsiteY4" fmla="*/ 0 h 3032449"/>
              <a:gd name="connsiteX0" fmla="*/ 0 w 3396343"/>
              <a:gd name="connsiteY0" fmla="*/ 0 h 3032449"/>
              <a:gd name="connsiteX1" fmla="*/ 3032449 w 3396343"/>
              <a:gd name="connsiteY1" fmla="*/ 0 h 3032449"/>
              <a:gd name="connsiteX2" fmla="*/ 3396343 w 3396343"/>
              <a:gd name="connsiteY2" fmla="*/ 3023119 h 3032449"/>
              <a:gd name="connsiteX3" fmla="*/ 0 w 3396343"/>
              <a:gd name="connsiteY3" fmla="*/ 3032449 h 3032449"/>
              <a:gd name="connsiteX4" fmla="*/ 0 w 3396343"/>
              <a:gd name="connsiteY4" fmla="*/ 0 h 303244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37274 w 3433617"/>
              <a:gd name="connsiteY0" fmla="*/ 0 h 3023119"/>
              <a:gd name="connsiteX1" fmla="*/ 3069723 w 3433617"/>
              <a:gd name="connsiteY1" fmla="*/ 0 h 3023119"/>
              <a:gd name="connsiteX2" fmla="*/ 3433617 w 3433617"/>
              <a:gd name="connsiteY2" fmla="*/ 3023119 h 3023119"/>
              <a:gd name="connsiteX3" fmla="*/ 222348 w 3433617"/>
              <a:gd name="connsiteY3" fmla="*/ 3013692 h 3023119"/>
              <a:gd name="connsiteX4" fmla="*/ 37274 w 3433617"/>
              <a:gd name="connsiteY4" fmla="*/ 0 h 3023119"/>
              <a:gd name="connsiteX0" fmla="*/ 37274 w 3254507"/>
              <a:gd name="connsiteY0" fmla="*/ 0 h 3023119"/>
              <a:gd name="connsiteX1" fmla="*/ 3069723 w 3254507"/>
              <a:gd name="connsiteY1" fmla="*/ 0 h 3023119"/>
              <a:gd name="connsiteX2" fmla="*/ 3254507 w 3254507"/>
              <a:gd name="connsiteY2" fmla="*/ 3023119 h 3023119"/>
              <a:gd name="connsiteX3" fmla="*/ 222348 w 3254507"/>
              <a:gd name="connsiteY3" fmla="*/ 3013692 h 3023119"/>
              <a:gd name="connsiteX4" fmla="*/ 37274 w 3254507"/>
              <a:gd name="connsiteY4" fmla="*/ 0 h 30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507" h="3023119">
                <a:moveTo>
                  <a:pt x="37274" y="0"/>
                </a:moveTo>
                <a:lnTo>
                  <a:pt x="3069723" y="0"/>
                </a:lnTo>
                <a:cubicBezTo>
                  <a:pt x="3191021" y="1007706"/>
                  <a:pt x="2815968" y="2043405"/>
                  <a:pt x="3254507" y="3023119"/>
                </a:cubicBezTo>
                <a:lnTo>
                  <a:pt x="222348" y="3013692"/>
                </a:lnTo>
                <a:cubicBezTo>
                  <a:pt x="-216191" y="2043308"/>
                  <a:pt x="149242" y="1007706"/>
                  <a:pt x="37274" y="0"/>
                </a:cubicBezTo>
                <a:close/>
              </a:path>
            </a:pathLst>
          </a:custGeom>
          <a:solidFill>
            <a:srgbClr val="93FF7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60431" y="5234468"/>
            <a:ext cx="1485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Kristen ITC" panose="03050502040202030202" pitchFamily="66" charset="0"/>
              </a:rPr>
              <a:t>Energy Matter</a:t>
            </a:r>
            <a:endParaRPr lang="en-US" sz="2000" dirty="0">
              <a:latin typeface="Kristen ITC" panose="03050502040202030202" pitchFamily="66" charset="0"/>
            </a:endParaRPr>
          </a:p>
        </p:txBody>
      </p:sp>
      <p:sp>
        <p:nvSpPr>
          <p:cNvPr id="19" name="Rectangle 3"/>
          <p:cNvSpPr/>
          <p:nvPr/>
        </p:nvSpPr>
        <p:spPr>
          <a:xfrm flipH="1">
            <a:off x="7937212" y="4859380"/>
            <a:ext cx="1803154" cy="1458063"/>
          </a:xfrm>
          <a:custGeom>
            <a:avLst/>
            <a:gdLst>
              <a:gd name="connsiteX0" fmla="*/ 0 w 3032449"/>
              <a:gd name="connsiteY0" fmla="*/ 0 h 3032449"/>
              <a:gd name="connsiteX1" fmla="*/ 3032449 w 3032449"/>
              <a:gd name="connsiteY1" fmla="*/ 0 h 3032449"/>
              <a:gd name="connsiteX2" fmla="*/ 3032449 w 3032449"/>
              <a:gd name="connsiteY2" fmla="*/ 3032449 h 3032449"/>
              <a:gd name="connsiteX3" fmla="*/ 0 w 3032449"/>
              <a:gd name="connsiteY3" fmla="*/ 3032449 h 3032449"/>
              <a:gd name="connsiteX4" fmla="*/ 0 w 3032449"/>
              <a:gd name="connsiteY4" fmla="*/ 0 h 3032449"/>
              <a:gd name="connsiteX0" fmla="*/ 0 w 3396343"/>
              <a:gd name="connsiteY0" fmla="*/ 0 h 3032449"/>
              <a:gd name="connsiteX1" fmla="*/ 3032449 w 3396343"/>
              <a:gd name="connsiteY1" fmla="*/ 0 h 3032449"/>
              <a:gd name="connsiteX2" fmla="*/ 3396343 w 3396343"/>
              <a:gd name="connsiteY2" fmla="*/ 3023119 h 3032449"/>
              <a:gd name="connsiteX3" fmla="*/ 0 w 3396343"/>
              <a:gd name="connsiteY3" fmla="*/ 3032449 h 3032449"/>
              <a:gd name="connsiteX4" fmla="*/ 0 w 3396343"/>
              <a:gd name="connsiteY4" fmla="*/ 0 h 303244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343" h="3023119">
                <a:moveTo>
                  <a:pt x="0" y="0"/>
                </a:moveTo>
                <a:lnTo>
                  <a:pt x="3032449" y="0"/>
                </a:lnTo>
                <a:cubicBezTo>
                  <a:pt x="3153747" y="1007706"/>
                  <a:pt x="2957804" y="2043405"/>
                  <a:pt x="3396343" y="3023119"/>
                </a:cubicBezTo>
                <a:lnTo>
                  <a:pt x="335903" y="3023119"/>
                </a:lnTo>
                <a:cubicBezTo>
                  <a:pt x="-102636" y="2052735"/>
                  <a:pt x="111968" y="100770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3"/>
          <p:cNvSpPr/>
          <p:nvPr/>
        </p:nvSpPr>
        <p:spPr>
          <a:xfrm>
            <a:off x="8099059" y="4859380"/>
            <a:ext cx="1727852" cy="1458063"/>
          </a:xfrm>
          <a:custGeom>
            <a:avLst/>
            <a:gdLst>
              <a:gd name="connsiteX0" fmla="*/ 0 w 3032449"/>
              <a:gd name="connsiteY0" fmla="*/ 0 h 3032449"/>
              <a:gd name="connsiteX1" fmla="*/ 3032449 w 3032449"/>
              <a:gd name="connsiteY1" fmla="*/ 0 h 3032449"/>
              <a:gd name="connsiteX2" fmla="*/ 3032449 w 3032449"/>
              <a:gd name="connsiteY2" fmla="*/ 3032449 h 3032449"/>
              <a:gd name="connsiteX3" fmla="*/ 0 w 3032449"/>
              <a:gd name="connsiteY3" fmla="*/ 3032449 h 3032449"/>
              <a:gd name="connsiteX4" fmla="*/ 0 w 3032449"/>
              <a:gd name="connsiteY4" fmla="*/ 0 h 3032449"/>
              <a:gd name="connsiteX0" fmla="*/ 0 w 3396343"/>
              <a:gd name="connsiteY0" fmla="*/ 0 h 3032449"/>
              <a:gd name="connsiteX1" fmla="*/ 3032449 w 3396343"/>
              <a:gd name="connsiteY1" fmla="*/ 0 h 3032449"/>
              <a:gd name="connsiteX2" fmla="*/ 3396343 w 3396343"/>
              <a:gd name="connsiteY2" fmla="*/ 3023119 h 3032449"/>
              <a:gd name="connsiteX3" fmla="*/ 0 w 3396343"/>
              <a:gd name="connsiteY3" fmla="*/ 3032449 h 3032449"/>
              <a:gd name="connsiteX4" fmla="*/ 0 w 3396343"/>
              <a:gd name="connsiteY4" fmla="*/ 0 h 303244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37274 w 3433617"/>
              <a:gd name="connsiteY0" fmla="*/ 0 h 3023119"/>
              <a:gd name="connsiteX1" fmla="*/ 3069723 w 3433617"/>
              <a:gd name="connsiteY1" fmla="*/ 0 h 3023119"/>
              <a:gd name="connsiteX2" fmla="*/ 3433617 w 3433617"/>
              <a:gd name="connsiteY2" fmla="*/ 3023119 h 3023119"/>
              <a:gd name="connsiteX3" fmla="*/ 222348 w 3433617"/>
              <a:gd name="connsiteY3" fmla="*/ 3013692 h 3023119"/>
              <a:gd name="connsiteX4" fmla="*/ 37274 w 3433617"/>
              <a:gd name="connsiteY4" fmla="*/ 0 h 3023119"/>
              <a:gd name="connsiteX0" fmla="*/ 37274 w 3254507"/>
              <a:gd name="connsiteY0" fmla="*/ 0 h 3023119"/>
              <a:gd name="connsiteX1" fmla="*/ 3069723 w 3254507"/>
              <a:gd name="connsiteY1" fmla="*/ 0 h 3023119"/>
              <a:gd name="connsiteX2" fmla="*/ 3254507 w 3254507"/>
              <a:gd name="connsiteY2" fmla="*/ 3023119 h 3023119"/>
              <a:gd name="connsiteX3" fmla="*/ 222348 w 3254507"/>
              <a:gd name="connsiteY3" fmla="*/ 3013692 h 3023119"/>
              <a:gd name="connsiteX4" fmla="*/ 37274 w 3254507"/>
              <a:gd name="connsiteY4" fmla="*/ 0 h 30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507" h="3023119">
                <a:moveTo>
                  <a:pt x="37274" y="0"/>
                </a:moveTo>
                <a:lnTo>
                  <a:pt x="3069723" y="0"/>
                </a:lnTo>
                <a:cubicBezTo>
                  <a:pt x="3191021" y="1007706"/>
                  <a:pt x="2815968" y="2043405"/>
                  <a:pt x="3254507" y="3023119"/>
                </a:cubicBezTo>
                <a:lnTo>
                  <a:pt x="222348" y="3013692"/>
                </a:lnTo>
                <a:cubicBezTo>
                  <a:pt x="-216191" y="2043308"/>
                  <a:pt x="149242" y="1007706"/>
                  <a:pt x="37274" y="0"/>
                </a:cubicBezTo>
                <a:close/>
              </a:path>
            </a:pathLst>
          </a:custGeom>
          <a:solidFill>
            <a:srgbClr val="93FF7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220340" y="5234468"/>
            <a:ext cx="1485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Kristen ITC" panose="03050502040202030202" pitchFamily="66" charset="0"/>
              </a:rPr>
              <a:t>Structure Function</a:t>
            </a:r>
            <a:endParaRPr lang="en-US" sz="2000" dirty="0">
              <a:latin typeface="Kristen ITC" panose="03050502040202030202" pitchFamily="66" charset="0"/>
            </a:endParaRPr>
          </a:p>
        </p:txBody>
      </p:sp>
      <p:sp>
        <p:nvSpPr>
          <p:cNvPr id="22" name="Rectangle 3"/>
          <p:cNvSpPr/>
          <p:nvPr/>
        </p:nvSpPr>
        <p:spPr>
          <a:xfrm flipH="1">
            <a:off x="9826911" y="4859380"/>
            <a:ext cx="1803154" cy="1458063"/>
          </a:xfrm>
          <a:custGeom>
            <a:avLst/>
            <a:gdLst>
              <a:gd name="connsiteX0" fmla="*/ 0 w 3032449"/>
              <a:gd name="connsiteY0" fmla="*/ 0 h 3032449"/>
              <a:gd name="connsiteX1" fmla="*/ 3032449 w 3032449"/>
              <a:gd name="connsiteY1" fmla="*/ 0 h 3032449"/>
              <a:gd name="connsiteX2" fmla="*/ 3032449 w 3032449"/>
              <a:gd name="connsiteY2" fmla="*/ 3032449 h 3032449"/>
              <a:gd name="connsiteX3" fmla="*/ 0 w 3032449"/>
              <a:gd name="connsiteY3" fmla="*/ 3032449 h 3032449"/>
              <a:gd name="connsiteX4" fmla="*/ 0 w 3032449"/>
              <a:gd name="connsiteY4" fmla="*/ 0 h 3032449"/>
              <a:gd name="connsiteX0" fmla="*/ 0 w 3396343"/>
              <a:gd name="connsiteY0" fmla="*/ 0 h 3032449"/>
              <a:gd name="connsiteX1" fmla="*/ 3032449 w 3396343"/>
              <a:gd name="connsiteY1" fmla="*/ 0 h 3032449"/>
              <a:gd name="connsiteX2" fmla="*/ 3396343 w 3396343"/>
              <a:gd name="connsiteY2" fmla="*/ 3023119 h 3032449"/>
              <a:gd name="connsiteX3" fmla="*/ 0 w 3396343"/>
              <a:gd name="connsiteY3" fmla="*/ 3032449 h 3032449"/>
              <a:gd name="connsiteX4" fmla="*/ 0 w 3396343"/>
              <a:gd name="connsiteY4" fmla="*/ 0 h 303244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343" h="3023119">
                <a:moveTo>
                  <a:pt x="0" y="0"/>
                </a:moveTo>
                <a:lnTo>
                  <a:pt x="3032449" y="0"/>
                </a:lnTo>
                <a:cubicBezTo>
                  <a:pt x="3153747" y="1007706"/>
                  <a:pt x="2957804" y="2043405"/>
                  <a:pt x="3396343" y="3023119"/>
                </a:cubicBezTo>
                <a:lnTo>
                  <a:pt x="335903" y="3023119"/>
                </a:lnTo>
                <a:cubicBezTo>
                  <a:pt x="-102636" y="2052735"/>
                  <a:pt x="111968" y="100770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3"/>
          <p:cNvSpPr/>
          <p:nvPr/>
        </p:nvSpPr>
        <p:spPr>
          <a:xfrm>
            <a:off x="9988758" y="4859380"/>
            <a:ext cx="1727852" cy="1458063"/>
          </a:xfrm>
          <a:custGeom>
            <a:avLst/>
            <a:gdLst>
              <a:gd name="connsiteX0" fmla="*/ 0 w 3032449"/>
              <a:gd name="connsiteY0" fmla="*/ 0 h 3032449"/>
              <a:gd name="connsiteX1" fmla="*/ 3032449 w 3032449"/>
              <a:gd name="connsiteY1" fmla="*/ 0 h 3032449"/>
              <a:gd name="connsiteX2" fmla="*/ 3032449 w 3032449"/>
              <a:gd name="connsiteY2" fmla="*/ 3032449 h 3032449"/>
              <a:gd name="connsiteX3" fmla="*/ 0 w 3032449"/>
              <a:gd name="connsiteY3" fmla="*/ 3032449 h 3032449"/>
              <a:gd name="connsiteX4" fmla="*/ 0 w 3032449"/>
              <a:gd name="connsiteY4" fmla="*/ 0 h 3032449"/>
              <a:gd name="connsiteX0" fmla="*/ 0 w 3396343"/>
              <a:gd name="connsiteY0" fmla="*/ 0 h 3032449"/>
              <a:gd name="connsiteX1" fmla="*/ 3032449 w 3396343"/>
              <a:gd name="connsiteY1" fmla="*/ 0 h 3032449"/>
              <a:gd name="connsiteX2" fmla="*/ 3396343 w 3396343"/>
              <a:gd name="connsiteY2" fmla="*/ 3023119 h 3032449"/>
              <a:gd name="connsiteX3" fmla="*/ 0 w 3396343"/>
              <a:gd name="connsiteY3" fmla="*/ 3032449 h 3032449"/>
              <a:gd name="connsiteX4" fmla="*/ 0 w 3396343"/>
              <a:gd name="connsiteY4" fmla="*/ 0 h 303244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37274 w 3433617"/>
              <a:gd name="connsiteY0" fmla="*/ 0 h 3023119"/>
              <a:gd name="connsiteX1" fmla="*/ 3069723 w 3433617"/>
              <a:gd name="connsiteY1" fmla="*/ 0 h 3023119"/>
              <a:gd name="connsiteX2" fmla="*/ 3433617 w 3433617"/>
              <a:gd name="connsiteY2" fmla="*/ 3023119 h 3023119"/>
              <a:gd name="connsiteX3" fmla="*/ 222348 w 3433617"/>
              <a:gd name="connsiteY3" fmla="*/ 3013692 h 3023119"/>
              <a:gd name="connsiteX4" fmla="*/ 37274 w 3433617"/>
              <a:gd name="connsiteY4" fmla="*/ 0 h 3023119"/>
              <a:gd name="connsiteX0" fmla="*/ 37274 w 3254507"/>
              <a:gd name="connsiteY0" fmla="*/ 0 h 3023119"/>
              <a:gd name="connsiteX1" fmla="*/ 3069723 w 3254507"/>
              <a:gd name="connsiteY1" fmla="*/ 0 h 3023119"/>
              <a:gd name="connsiteX2" fmla="*/ 3254507 w 3254507"/>
              <a:gd name="connsiteY2" fmla="*/ 3023119 h 3023119"/>
              <a:gd name="connsiteX3" fmla="*/ 222348 w 3254507"/>
              <a:gd name="connsiteY3" fmla="*/ 3013692 h 3023119"/>
              <a:gd name="connsiteX4" fmla="*/ 37274 w 3254507"/>
              <a:gd name="connsiteY4" fmla="*/ 0 h 30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507" h="3023119">
                <a:moveTo>
                  <a:pt x="37274" y="0"/>
                </a:moveTo>
                <a:lnTo>
                  <a:pt x="3069723" y="0"/>
                </a:lnTo>
                <a:cubicBezTo>
                  <a:pt x="3191021" y="1007706"/>
                  <a:pt x="2815968" y="2043405"/>
                  <a:pt x="3254507" y="3023119"/>
                </a:cubicBezTo>
                <a:lnTo>
                  <a:pt x="222348" y="3013692"/>
                </a:lnTo>
                <a:cubicBezTo>
                  <a:pt x="-216191" y="2043308"/>
                  <a:pt x="149242" y="1007706"/>
                  <a:pt x="37274" y="0"/>
                </a:cubicBezTo>
                <a:close/>
              </a:path>
            </a:pathLst>
          </a:custGeom>
          <a:solidFill>
            <a:srgbClr val="93FF7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110039" y="5234468"/>
            <a:ext cx="1485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Kristen ITC" panose="03050502040202030202" pitchFamily="66" charset="0"/>
              </a:rPr>
              <a:t>Stability Change</a:t>
            </a:r>
            <a:endParaRPr lang="en-US" sz="20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5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7054" r="5919" b="179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03" y="386209"/>
            <a:ext cx="3453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Kristen ITC" panose="03050502040202030202" pitchFamily="66" charset="0"/>
              </a:rPr>
              <a:t>Mile wide inch deep</a:t>
            </a:r>
            <a:endParaRPr lang="en-US" sz="4000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1" t="50636" r="740" b="16727"/>
          <a:stretch/>
        </p:blipFill>
        <p:spPr>
          <a:xfrm>
            <a:off x="43543" y="2341983"/>
            <a:ext cx="12101804" cy="2155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9694" r="664" b="74513"/>
          <a:stretch/>
        </p:blipFill>
        <p:spPr>
          <a:xfrm>
            <a:off x="43543" y="1959428"/>
            <a:ext cx="12111135" cy="3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8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45179" y="303552"/>
            <a:ext cx="5803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Kristen ITC" panose="03050502040202030202" pitchFamily="66" charset="0"/>
              </a:rPr>
              <a:t>Gordon, Dale, the Motor, and 6%</a:t>
            </a:r>
            <a:endParaRPr lang="en-US" sz="44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8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61616" y="500921"/>
            <a:ext cx="5914805" cy="5802058"/>
            <a:chOff x="1459387" y="510252"/>
            <a:chExt cx="5914805" cy="58020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-970" t="50844" r="79373" b="16935"/>
            <a:stretch/>
          </p:blipFill>
          <p:spPr>
            <a:xfrm>
              <a:off x="1459387" y="1209368"/>
              <a:ext cx="5914805" cy="510294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-186" t="20289" r="75768" b="74208"/>
            <a:stretch/>
          </p:blipFill>
          <p:spPr>
            <a:xfrm>
              <a:off x="1670981" y="510252"/>
              <a:ext cx="5703211" cy="6991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606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94155" y="345996"/>
            <a:ext cx="7922693" cy="6074128"/>
            <a:chOff x="1459387" y="238182"/>
            <a:chExt cx="7922693" cy="60741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69684" t="51030" r="1388" b="16749"/>
            <a:stretch/>
          </p:blipFill>
          <p:spPr>
            <a:xfrm>
              <a:off x="1459387" y="1209368"/>
              <a:ext cx="7922693" cy="510294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69652" t="20057" r="5930" b="74440"/>
            <a:stretch/>
          </p:blipFill>
          <p:spPr>
            <a:xfrm>
              <a:off x="1459387" y="238182"/>
              <a:ext cx="7922693" cy="971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199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3581" y="-2924458"/>
            <a:ext cx="13501636" cy="12609759"/>
            <a:chOff x="-470903" y="-2943119"/>
            <a:chExt cx="13501636" cy="12609759"/>
          </a:xfrm>
        </p:grpSpPr>
        <p:sp>
          <p:nvSpPr>
            <p:cNvPr id="5" name="Diagonal Stripe 4"/>
            <p:cNvSpPr/>
            <p:nvPr/>
          </p:nvSpPr>
          <p:spPr>
            <a:xfrm rot="8120006">
              <a:off x="-470903" y="1179688"/>
              <a:ext cx="4360543" cy="4360543"/>
            </a:xfrm>
            <a:prstGeom prst="diagStripe">
              <a:avLst>
                <a:gd name="adj" fmla="val 92383"/>
              </a:avLst>
            </a:prstGeom>
            <a:blipFill dpi="0" rotWithShape="1">
              <a:blip r:embed="rId2"/>
              <a:srcRect/>
              <a:tile tx="0" ty="0" sx="35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Diagonal Stripe 5"/>
            <p:cNvSpPr/>
            <p:nvPr/>
          </p:nvSpPr>
          <p:spPr>
            <a:xfrm rot="18920898">
              <a:off x="8670190" y="1179687"/>
              <a:ext cx="4360543" cy="4360543"/>
            </a:xfrm>
            <a:prstGeom prst="diagStripe">
              <a:avLst>
                <a:gd name="adj" fmla="val 92383"/>
              </a:avLst>
            </a:prstGeom>
            <a:blipFill dpi="0" rotWithShape="1">
              <a:blip r:embed="rId2"/>
              <a:srcRect/>
              <a:tile tx="0" ty="0" sx="35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Diagonal Stripe 6"/>
            <p:cNvSpPr/>
            <p:nvPr/>
          </p:nvSpPr>
          <p:spPr>
            <a:xfrm rot="2707974">
              <a:off x="3053008" y="3202840"/>
              <a:ext cx="6453832" cy="6473767"/>
            </a:xfrm>
            <a:prstGeom prst="diagStripe">
              <a:avLst>
                <a:gd name="adj" fmla="val 95036"/>
              </a:avLst>
            </a:prstGeom>
            <a:blipFill dpi="0" rotWithShape="1">
              <a:blip r:embed="rId2"/>
              <a:srcRect/>
              <a:tile tx="0" ty="0" sx="35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Diagonal Stripe 7"/>
            <p:cNvSpPr/>
            <p:nvPr/>
          </p:nvSpPr>
          <p:spPr>
            <a:xfrm rot="13505159">
              <a:off x="3052943" y="-2953087"/>
              <a:ext cx="6453832" cy="6473767"/>
            </a:xfrm>
            <a:prstGeom prst="diagStripe">
              <a:avLst>
                <a:gd name="adj" fmla="val 94728"/>
              </a:avLst>
            </a:prstGeom>
            <a:blipFill dpi="0" rotWithShape="1">
              <a:blip r:embed="rId2"/>
              <a:srcRect/>
              <a:tile tx="0" ty="0" sx="35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557235" y="6353708"/>
              <a:ext cx="9377265" cy="261257"/>
            </a:xfrm>
            <a:prstGeom prst="rect">
              <a:avLst/>
            </a:prstGeom>
            <a:blipFill>
              <a:blip r:embed="rId2"/>
              <a:tile tx="0" ty="0" sx="35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9720" y="456236"/>
              <a:ext cx="8740277" cy="58074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2" name="TextBox 11"/>
          <p:cNvSpPr txBox="1"/>
          <p:nvPr/>
        </p:nvSpPr>
        <p:spPr>
          <a:xfrm>
            <a:off x="3199258" y="1270203"/>
            <a:ext cx="5803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Motivation Tips</a:t>
            </a:r>
            <a:endParaRPr lang="en-US" sz="4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36450" y="2182423"/>
            <a:ext cx="498368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Engaging Activities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Classroom Projects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Real Life – Current Events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Active Participation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Assignment Choice</a:t>
            </a:r>
          </a:p>
          <a:p>
            <a:pPr algn="ctr"/>
            <a:endParaRPr lang="en-US" sz="2800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43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t="15829" r="-141" b="-2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20115" y="232230"/>
            <a:ext cx="3512456" cy="2927218"/>
            <a:chOff x="3511420" y="914399"/>
            <a:chExt cx="3559356" cy="3023120"/>
          </a:xfrm>
        </p:grpSpPr>
        <p:sp>
          <p:nvSpPr>
            <p:cNvPr id="4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427741" y="726342"/>
            <a:ext cx="22568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Kristen ITC" panose="03050502040202030202" pitchFamily="66" charset="0"/>
              </a:rPr>
              <a:t>NGSS Lesson Plans</a:t>
            </a:r>
            <a:endParaRPr lang="en-US" sz="4000" dirty="0">
              <a:latin typeface="Kristen ITC" panose="03050502040202030202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46047" y="3545113"/>
            <a:ext cx="3512456" cy="2927220"/>
            <a:chOff x="3511420" y="914399"/>
            <a:chExt cx="3559356" cy="3023120"/>
          </a:xfrm>
        </p:grpSpPr>
        <p:sp>
          <p:nvSpPr>
            <p:cNvPr id="8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046879" y="4440788"/>
            <a:ext cx="307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Kristen ITC" panose="03050502040202030202" pitchFamily="66" charset="0"/>
              </a:rPr>
              <a:t>Equipment &amp; Data</a:t>
            </a:r>
            <a:endParaRPr lang="en-US" sz="40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35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9742" y="1075923"/>
            <a:ext cx="2340290" cy="1827348"/>
            <a:chOff x="199742" y="1075923"/>
            <a:chExt cx="2340290" cy="1827348"/>
          </a:xfrm>
        </p:grpSpPr>
        <p:sp>
          <p:nvSpPr>
            <p:cNvPr id="10" name="Rectangle 3"/>
            <p:cNvSpPr/>
            <p:nvPr/>
          </p:nvSpPr>
          <p:spPr>
            <a:xfrm flipH="1">
              <a:off x="199742" y="1075923"/>
              <a:ext cx="2233108" cy="1827347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3"/>
            <p:cNvSpPr/>
            <p:nvPr/>
          </p:nvSpPr>
          <p:spPr>
            <a:xfrm>
              <a:off x="400181" y="1075924"/>
              <a:ext cx="2139851" cy="1827347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83221" y="1596161"/>
            <a:ext cx="225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Kristen ITC" panose="03050502040202030202" pitchFamily="66" charset="0"/>
              </a:rPr>
              <a:t>Mon</a:t>
            </a:r>
            <a:endParaRPr lang="en-US" sz="3600" dirty="0">
              <a:latin typeface="Kristen ITC" panose="03050502040202030202" pitchFamily="66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83221" y="3684140"/>
            <a:ext cx="2340290" cy="1827348"/>
            <a:chOff x="3511420" y="914399"/>
            <a:chExt cx="3559356" cy="3023120"/>
          </a:xfrm>
        </p:grpSpPr>
        <p:sp>
          <p:nvSpPr>
            <p:cNvPr id="30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91810" y="3772716"/>
            <a:ext cx="2256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Kristen ITC" panose="03050502040202030202" pitchFamily="66" charset="0"/>
              </a:rPr>
              <a:t>Waves Energy</a:t>
            </a:r>
          </a:p>
          <a:p>
            <a:pPr algn="ctr"/>
            <a:r>
              <a:rPr lang="en-US" sz="3600" dirty="0" smtClean="0">
                <a:latin typeface="Kristen ITC" panose="03050502040202030202" pitchFamily="66" charset="0"/>
              </a:rPr>
              <a:t>GOES</a:t>
            </a:r>
            <a:endParaRPr lang="en-US" sz="3600" dirty="0">
              <a:latin typeface="Kristen ITC" panose="03050502040202030202" pitchFamily="66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516329" y="3684141"/>
            <a:ext cx="2340290" cy="1827348"/>
            <a:chOff x="3511420" y="914399"/>
            <a:chExt cx="3559356" cy="3023120"/>
          </a:xfrm>
        </p:grpSpPr>
        <p:sp>
          <p:nvSpPr>
            <p:cNvPr id="34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609586" y="3772716"/>
            <a:ext cx="2256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Kristen ITC" panose="03050502040202030202" pitchFamily="66" charset="0"/>
              </a:rPr>
              <a:t>Earth Systems GOES</a:t>
            </a:r>
            <a:endParaRPr lang="en-US" sz="3600" dirty="0">
              <a:latin typeface="Kristen ITC" panose="03050502040202030202" pitchFamily="66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749437" y="3684140"/>
            <a:ext cx="2340290" cy="1827348"/>
            <a:chOff x="3511420" y="914399"/>
            <a:chExt cx="3559356" cy="3023120"/>
          </a:xfrm>
        </p:grpSpPr>
        <p:sp>
          <p:nvSpPr>
            <p:cNvPr id="38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878767" y="3757161"/>
            <a:ext cx="2256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Kristen ITC" panose="03050502040202030202" pitchFamily="66" charset="0"/>
              </a:rPr>
              <a:t>Space Science JWT</a:t>
            </a:r>
            <a:endParaRPr lang="en-US" sz="3600" dirty="0">
              <a:latin typeface="Kristen ITC" panose="03050502040202030202" pitchFamily="66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7025581" y="3684140"/>
            <a:ext cx="2340290" cy="1827348"/>
            <a:chOff x="3511420" y="914399"/>
            <a:chExt cx="3559356" cy="3023120"/>
          </a:xfrm>
        </p:grpSpPr>
        <p:sp>
          <p:nvSpPr>
            <p:cNvPr id="42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7132123" y="3757162"/>
            <a:ext cx="2256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Kristen ITC" panose="03050502040202030202" pitchFamily="66" charset="0"/>
              </a:rPr>
              <a:t>Life Science Landsat</a:t>
            </a:r>
            <a:endParaRPr lang="en-US" sz="3600" dirty="0">
              <a:latin typeface="Kristen ITC" panose="03050502040202030202" pitchFamily="66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294762" y="3684140"/>
            <a:ext cx="2340290" cy="1827348"/>
            <a:chOff x="3511420" y="914399"/>
            <a:chExt cx="3559356" cy="3023120"/>
          </a:xfrm>
        </p:grpSpPr>
        <p:sp>
          <p:nvSpPr>
            <p:cNvPr id="46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9394982" y="3997648"/>
            <a:ext cx="2256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Kristen ITC" panose="03050502040202030202" pitchFamily="66" charset="0"/>
              </a:rPr>
              <a:t>Physics</a:t>
            </a:r>
          </a:p>
          <a:p>
            <a:pPr algn="ctr"/>
            <a:r>
              <a:rPr lang="en-US" sz="3600" dirty="0" smtClean="0">
                <a:latin typeface="Kristen ITC" panose="03050502040202030202" pitchFamily="66" charset="0"/>
              </a:rPr>
              <a:t>NOAA</a:t>
            </a:r>
            <a:endParaRPr lang="en-US" sz="3600" dirty="0">
              <a:latin typeface="Kristen ITC" panose="03050502040202030202" pitchFamily="66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473293" y="1096467"/>
            <a:ext cx="2340290" cy="1827348"/>
            <a:chOff x="199742" y="1075923"/>
            <a:chExt cx="2340290" cy="1827348"/>
          </a:xfrm>
        </p:grpSpPr>
        <p:sp>
          <p:nvSpPr>
            <p:cNvPr id="50" name="Rectangle 3"/>
            <p:cNvSpPr/>
            <p:nvPr/>
          </p:nvSpPr>
          <p:spPr>
            <a:xfrm flipH="1">
              <a:off x="199742" y="1075923"/>
              <a:ext cx="2233108" cy="1827347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3"/>
            <p:cNvSpPr/>
            <p:nvPr/>
          </p:nvSpPr>
          <p:spPr>
            <a:xfrm>
              <a:off x="400181" y="1075924"/>
              <a:ext cx="2139851" cy="1827347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707697" y="1117009"/>
            <a:ext cx="2340290" cy="1827348"/>
            <a:chOff x="199742" y="1075923"/>
            <a:chExt cx="2340290" cy="1827348"/>
          </a:xfrm>
        </p:grpSpPr>
        <p:sp>
          <p:nvSpPr>
            <p:cNvPr id="53" name="Rectangle 3"/>
            <p:cNvSpPr/>
            <p:nvPr/>
          </p:nvSpPr>
          <p:spPr>
            <a:xfrm flipH="1">
              <a:off x="199742" y="1075923"/>
              <a:ext cx="2233108" cy="1827347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3"/>
            <p:cNvSpPr/>
            <p:nvPr/>
          </p:nvSpPr>
          <p:spPr>
            <a:xfrm>
              <a:off x="400181" y="1075924"/>
              <a:ext cx="2139851" cy="1827347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958842" y="1135968"/>
            <a:ext cx="2340290" cy="1827348"/>
            <a:chOff x="199742" y="1075923"/>
            <a:chExt cx="2340290" cy="1827348"/>
          </a:xfrm>
        </p:grpSpPr>
        <p:sp>
          <p:nvSpPr>
            <p:cNvPr id="56" name="Rectangle 3"/>
            <p:cNvSpPr/>
            <p:nvPr/>
          </p:nvSpPr>
          <p:spPr>
            <a:xfrm flipH="1">
              <a:off x="199742" y="1075923"/>
              <a:ext cx="2233108" cy="1827347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3"/>
            <p:cNvSpPr/>
            <p:nvPr/>
          </p:nvSpPr>
          <p:spPr>
            <a:xfrm>
              <a:off x="400181" y="1075924"/>
              <a:ext cx="2139851" cy="1827347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9234986" y="1135968"/>
            <a:ext cx="2340290" cy="1827348"/>
            <a:chOff x="199742" y="1075923"/>
            <a:chExt cx="2340290" cy="1827348"/>
          </a:xfrm>
        </p:grpSpPr>
        <p:sp>
          <p:nvSpPr>
            <p:cNvPr id="59" name="Rectangle 3"/>
            <p:cNvSpPr/>
            <p:nvPr/>
          </p:nvSpPr>
          <p:spPr>
            <a:xfrm flipH="1">
              <a:off x="199742" y="1075923"/>
              <a:ext cx="2233108" cy="1827347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3"/>
            <p:cNvSpPr/>
            <p:nvPr/>
          </p:nvSpPr>
          <p:spPr>
            <a:xfrm>
              <a:off x="400181" y="1075924"/>
              <a:ext cx="2139851" cy="1827347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16329" y="1596162"/>
            <a:ext cx="225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Kristen ITC" panose="03050502040202030202" pitchFamily="66" charset="0"/>
              </a:rPr>
              <a:t>Tues</a:t>
            </a:r>
            <a:endParaRPr lang="en-US" sz="3600" dirty="0">
              <a:latin typeface="Kristen ITC" panose="03050502040202030202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49437" y="1596161"/>
            <a:ext cx="225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Kristen ITC" panose="03050502040202030202" pitchFamily="66" charset="0"/>
              </a:rPr>
              <a:t>Wed</a:t>
            </a:r>
            <a:endParaRPr lang="en-US" sz="3600" dirty="0">
              <a:latin typeface="Kristen ITC" panose="03050502040202030202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66024" y="1596161"/>
            <a:ext cx="225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Kristen ITC" panose="03050502040202030202" pitchFamily="66" charset="0"/>
              </a:rPr>
              <a:t>Thurs</a:t>
            </a:r>
            <a:endParaRPr lang="en-US" sz="3600" dirty="0">
              <a:latin typeface="Kristen ITC" panose="03050502040202030202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18465" y="1596161"/>
            <a:ext cx="225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Kristen ITC" panose="03050502040202030202" pitchFamily="66" charset="0"/>
              </a:rPr>
              <a:t>Fri</a:t>
            </a:r>
            <a:endParaRPr lang="en-US" sz="36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6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 flipH="1">
            <a:off x="-72571" y="632407"/>
            <a:ext cx="4291383" cy="5594220"/>
          </a:xfrm>
          <a:custGeom>
            <a:avLst/>
            <a:gdLst>
              <a:gd name="connsiteX0" fmla="*/ 0 w 3032449"/>
              <a:gd name="connsiteY0" fmla="*/ 0 h 3032449"/>
              <a:gd name="connsiteX1" fmla="*/ 3032449 w 3032449"/>
              <a:gd name="connsiteY1" fmla="*/ 0 h 3032449"/>
              <a:gd name="connsiteX2" fmla="*/ 3032449 w 3032449"/>
              <a:gd name="connsiteY2" fmla="*/ 3032449 h 3032449"/>
              <a:gd name="connsiteX3" fmla="*/ 0 w 3032449"/>
              <a:gd name="connsiteY3" fmla="*/ 3032449 h 3032449"/>
              <a:gd name="connsiteX4" fmla="*/ 0 w 3032449"/>
              <a:gd name="connsiteY4" fmla="*/ 0 h 3032449"/>
              <a:gd name="connsiteX0" fmla="*/ 0 w 3396343"/>
              <a:gd name="connsiteY0" fmla="*/ 0 h 3032449"/>
              <a:gd name="connsiteX1" fmla="*/ 3032449 w 3396343"/>
              <a:gd name="connsiteY1" fmla="*/ 0 h 3032449"/>
              <a:gd name="connsiteX2" fmla="*/ 3396343 w 3396343"/>
              <a:gd name="connsiteY2" fmla="*/ 3023119 h 3032449"/>
              <a:gd name="connsiteX3" fmla="*/ 0 w 3396343"/>
              <a:gd name="connsiteY3" fmla="*/ 3032449 h 3032449"/>
              <a:gd name="connsiteX4" fmla="*/ 0 w 3396343"/>
              <a:gd name="connsiteY4" fmla="*/ 0 h 303244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343" h="3023119">
                <a:moveTo>
                  <a:pt x="0" y="0"/>
                </a:moveTo>
                <a:lnTo>
                  <a:pt x="3032449" y="0"/>
                </a:lnTo>
                <a:cubicBezTo>
                  <a:pt x="3153747" y="1007706"/>
                  <a:pt x="2957804" y="2043405"/>
                  <a:pt x="3396343" y="3023119"/>
                </a:cubicBezTo>
                <a:lnTo>
                  <a:pt x="335903" y="3023119"/>
                </a:lnTo>
                <a:cubicBezTo>
                  <a:pt x="-102636" y="2052735"/>
                  <a:pt x="111968" y="100770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0174" y="606877"/>
            <a:ext cx="4112169" cy="5594220"/>
          </a:xfrm>
          <a:custGeom>
            <a:avLst/>
            <a:gdLst>
              <a:gd name="connsiteX0" fmla="*/ 0 w 3032449"/>
              <a:gd name="connsiteY0" fmla="*/ 0 h 3032449"/>
              <a:gd name="connsiteX1" fmla="*/ 3032449 w 3032449"/>
              <a:gd name="connsiteY1" fmla="*/ 0 h 3032449"/>
              <a:gd name="connsiteX2" fmla="*/ 3032449 w 3032449"/>
              <a:gd name="connsiteY2" fmla="*/ 3032449 h 3032449"/>
              <a:gd name="connsiteX3" fmla="*/ 0 w 3032449"/>
              <a:gd name="connsiteY3" fmla="*/ 3032449 h 3032449"/>
              <a:gd name="connsiteX4" fmla="*/ 0 w 3032449"/>
              <a:gd name="connsiteY4" fmla="*/ 0 h 3032449"/>
              <a:gd name="connsiteX0" fmla="*/ 0 w 3396343"/>
              <a:gd name="connsiteY0" fmla="*/ 0 h 3032449"/>
              <a:gd name="connsiteX1" fmla="*/ 3032449 w 3396343"/>
              <a:gd name="connsiteY1" fmla="*/ 0 h 3032449"/>
              <a:gd name="connsiteX2" fmla="*/ 3396343 w 3396343"/>
              <a:gd name="connsiteY2" fmla="*/ 3023119 h 3032449"/>
              <a:gd name="connsiteX3" fmla="*/ 0 w 3396343"/>
              <a:gd name="connsiteY3" fmla="*/ 3032449 h 3032449"/>
              <a:gd name="connsiteX4" fmla="*/ 0 w 3396343"/>
              <a:gd name="connsiteY4" fmla="*/ 0 h 303244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37274 w 3433617"/>
              <a:gd name="connsiteY0" fmla="*/ 0 h 3023119"/>
              <a:gd name="connsiteX1" fmla="*/ 3069723 w 3433617"/>
              <a:gd name="connsiteY1" fmla="*/ 0 h 3023119"/>
              <a:gd name="connsiteX2" fmla="*/ 3433617 w 3433617"/>
              <a:gd name="connsiteY2" fmla="*/ 3023119 h 3023119"/>
              <a:gd name="connsiteX3" fmla="*/ 222348 w 3433617"/>
              <a:gd name="connsiteY3" fmla="*/ 3013692 h 3023119"/>
              <a:gd name="connsiteX4" fmla="*/ 37274 w 3433617"/>
              <a:gd name="connsiteY4" fmla="*/ 0 h 3023119"/>
              <a:gd name="connsiteX0" fmla="*/ 37274 w 3254507"/>
              <a:gd name="connsiteY0" fmla="*/ 0 h 3023119"/>
              <a:gd name="connsiteX1" fmla="*/ 3069723 w 3254507"/>
              <a:gd name="connsiteY1" fmla="*/ 0 h 3023119"/>
              <a:gd name="connsiteX2" fmla="*/ 3254507 w 3254507"/>
              <a:gd name="connsiteY2" fmla="*/ 3023119 h 3023119"/>
              <a:gd name="connsiteX3" fmla="*/ 222348 w 3254507"/>
              <a:gd name="connsiteY3" fmla="*/ 3013692 h 3023119"/>
              <a:gd name="connsiteX4" fmla="*/ 37274 w 3254507"/>
              <a:gd name="connsiteY4" fmla="*/ 0 h 30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507" h="3023119">
                <a:moveTo>
                  <a:pt x="37274" y="0"/>
                </a:moveTo>
                <a:lnTo>
                  <a:pt x="3069723" y="0"/>
                </a:lnTo>
                <a:cubicBezTo>
                  <a:pt x="3191021" y="1007706"/>
                  <a:pt x="2815968" y="2043405"/>
                  <a:pt x="3254507" y="3023119"/>
                </a:cubicBezTo>
                <a:lnTo>
                  <a:pt x="222348" y="3013692"/>
                </a:lnTo>
                <a:cubicBezTo>
                  <a:pt x="-216191" y="2043308"/>
                  <a:pt x="149242" y="1007706"/>
                  <a:pt x="37274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0894" y="1000706"/>
            <a:ext cx="33507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Dear SEA,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Congrats, you have been selected to design and launch the Next Gen weather satellite. But you must use NGSS.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Regards, NOAA/NASA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186" y="606877"/>
            <a:ext cx="7239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3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8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88" y="217713"/>
            <a:ext cx="6360948" cy="641531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605487" y="217713"/>
            <a:ext cx="3512456" cy="2927218"/>
            <a:chOff x="3511420" y="914399"/>
            <a:chExt cx="3559356" cy="3023120"/>
          </a:xfrm>
        </p:grpSpPr>
        <p:sp>
          <p:nvSpPr>
            <p:cNvPr id="8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13113" y="711825"/>
            <a:ext cx="22568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Kristen ITC" panose="03050502040202030202" pitchFamily="66" charset="0"/>
              </a:rPr>
              <a:t>ULA Atlas V GOES-S</a:t>
            </a:r>
            <a:endParaRPr lang="en-US" sz="4000" dirty="0">
              <a:latin typeface="Kristen ITC" panose="03050502040202030202" pitchFamily="66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31419" y="3530596"/>
            <a:ext cx="3512456" cy="2927220"/>
            <a:chOff x="3511420" y="914399"/>
            <a:chExt cx="3559356" cy="3023120"/>
          </a:xfrm>
        </p:grpSpPr>
        <p:sp>
          <p:nvSpPr>
            <p:cNvPr id="12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976931" y="4024709"/>
            <a:ext cx="307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Kristen ITC" panose="03050502040202030202" pitchFamily="66" charset="0"/>
              </a:rPr>
              <a:t>What do we tell them?</a:t>
            </a:r>
            <a:endParaRPr lang="en-US" sz="4000" dirty="0">
              <a:latin typeface="Kristen ITC" panose="03050502040202030202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71019" y="6257760"/>
            <a:ext cx="2256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Kristen ITC" panose="03050502040202030202" pitchFamily="66" charset="0"/>
              </a:rPr>
              <a:t>Credit: NASA</a:t>
            </a:r>
            <a:endParaRPr lang="en-US" sz="20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75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8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177204"/>
            <a:ext cx="1877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B0F0"/>
                </a:solidFill>
                <a:latin typeface="Kristen ITC" panose="03050502040202030202" pitchFamily="66" charset="0"/>
              </a:rPr>
              <a:t>Orbits</a:t>
            </a:r>
            <a:endParaRPr lang="en-US" sz="4000" dirty="0">
              <a:solidFill>
                <a:srgbClr val="00B0F0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4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441518" y="333829"/>
            <a:ext cx="2467429" cy="1899296"/>
            <a:chOff x="3511420" y="914399"/>
            <a:chExt cx="3559356" cy="3023120"/>
          </a:xfrm>
        </p:grpSpPr>
        <p:sp>
          <p:nvSpPr>
            <p:cNvPr id="5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P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39132" y="621756"/>
            <a:ext cx="2256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Kristen ITC" panose="03050502040202030202" pitchFamily="66" charset="0"/>
              </a:rPr>
              <a:t>Low Orbit?</a:t>
            </a:r>
            <a:endParaRPr lang="en-US" sz="4000" dirty="0">
              <a:latin typeface="Kristen ITC" panose="03050502040202030202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441518" y="2521050"/>
            <a:ext cx="2467429" cy="1899296"/>
            <a:chOff x="3511420" y="914399"/>
            <a:chExt cx="3559356" cy="3023120"/>
          </a:xfrm>
        </p:grpSpPr>
        <p:sp>
          <p:nvSpPr>
            <p:cNvPr id="9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539132" y="2808977"/>
            <a:ext cx="2256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Kristen ITC" panose="03050502040202030202" pitchFamily="66" charset="0"/>
              </a:rPr>
              <a:t>Geo Orbit?</a:t>
            </a:r>
            <a:endParaRPr lang="en-US" sz="4000" dirty="0">
              <a:latin typeface="Kristen ITC" panose="03050502040202030202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441518" y="4708270"/>
            <a:ext cx="2467429" cy="1899296"/>
            <a:chOff x="3511420" y="914399"/>
            <a:chExt cx="3559356" cy="3023120"/>
          </a:xfrm>
        </p:grpSpPr>
        <p:sp>
          <p:nvSpPr>
            <p:cNvPr id="13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595634" y="5141339"/>
            <a:ext cx="2256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Lagrange Orbit?</a:t>
            </a:r>
            <a:endParaRPr lang="en-US" sz="32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6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441518" y="333829"/>
            <a:ext cx="2467429" cy="1899296"/>
            <a:chOff x="3511420" y="914399"/>
            <a:chExt cx="3559356" cy="3023120"/>
          </a:xfrm>
        </p:grpSpPr>
        <p:sp>
          <p:nvSpPr>
            <p:cNvPr id="5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539132" y="621756"/>
            <a:ext cx="2256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Kristen ITC" panose="03050502040202030202" pitchFamily="66" charset="0"/>
              </a:rPr>
              <a:t>Low Orbit?</a:t>
            </a:r>
            <a:endParaRPr lang="en-US" sz="4000" dirty="0">
              <a:latin typeface="Kristen ITC" panose="03050502040202030202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441518" y="2521050"/>
            <a:ext cx="2467429" cy="1899296"/>
            <a:chOff x="3511420" y="914399"/>
            <a:chExt cx="3559356" cy="3023120"/>
          </a:xfrm>
        </p:grpSpPr>
        <p:sp>
          <p:nvSpPr>
            <p:cNvPr id="9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539132" y="2808977"/>
            <a:ext cx="2256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Kristen ITC" panose="03050502040202030202" pitchFamily="66" charset="0"/>
              </a:rPr>
              <a:t>Geo Orbit?</a:t>
            </a:r>
            <a:endParaRPr lang="en-US" sz="4000" dirty="0">
              <a:latin typeface="Kristen ITC" panose="03050502040202030202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441518" y="4708270"/>
            <a:ext cx="2467429" cy="1899296"/>
            <a:chOff x="3511420" y="914399"/>
            <a:chExt cx="3559356" cy="3023120"/>
          </a:xfrm>
        </p:grpSpPr>
        <p:sp>
          <p:nvSpPr>
            <p:cNvPr id="13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595634" y="5141339"/>
            <a:ext cx="2256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Lagrange Orbit?</a:t>
            </a:r>
            <a:endParaRPr lang="en-US" sz="3200" dirty="0">
              <a:latin typeface="Kristen ITC" panose="03050502040202030202" pitchFamily="66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APT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806" t="47619" r="684" b="5437"/>
            <a:stretch/>
          </p:blipFill>
          <p:spPr>
            <a:xfrm>
              <a:off x="0" y="3265714"/>
              <a:ext cx="9144000" cy="3219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9614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441518" y="333829"/>
            <a:ext cx="2467429" cy="1899296"/>
            <a:chOff x="3511420" y="914399"/>
            <a:chExt cx="3559356" cy="3023120"/>
          </a:xfrm>
        </p:grpSpPr>
        <p:sp>
          <p:nvSpPr>
            <p:cNvPr id="5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539132" y="621756"/>
            <a:ext cx="2256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Kristen ITC" panose="03050502040202030202" pitchFamily="66" charset="0"/>
              </a:rPr>
              <a:t>Low Orbit?</a:t>
            </a:r>
            <a:endParaRPr lang="en-US" sz="4000" dirty="0">
              <a:latin typeface="Kristen ITC" panose="03050502040202030202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441518" y="2521050"/>
            <a:ext cx="2467429" cy="1899296"/>
            <a:chOff x="3511420" y="914399"/>
            <a:chExt cx="3559356" cy="3023120"/>
          </a:xfrm>
        </p:grpSpPr>
        <p:sp>
          <p:nvSpPr>
            <p:cNvPr id="9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539132" y="2808977"/>
            <a:ext cx="2256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Kristen ITC" panose="03050502040202030202" pitchFamily="66" charset="0"/>
              </a:rPr>
              <a:t>Geo Orbit?</a:t>
            </a:r>
            <a:endParaRPr lang="en-US" sz="4000" dirty="0">
              <a:latin typeface="Kristen ITC" panose="03050502040202030202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441518" y="4708270"/>
            <a:ext cx="2467429" cy="1899296"/>
            <a:chOff x="3511420" y="914399"/>
            <a:chExt cx="3559356" cy="3023120"/>
          </a:xfrm>
        </p:grpSpPr>
        <p:sp>
          <p:nvSpPr>
            <p:cNvPr id="13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595634" y="5141339"/>
            <a:ext cx="2256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Lagrange Orbit?</a:t>
            </a:r>
            <a:endParaRPr lang="en-US" sz="3200" dirty="0">
              <a:latin typeface="Kristen ITC" panose="03050502040202030202" pitchFamily="66" charset="0"/>
            </a:endParaRPr>
          </a:p>
        </p:txBody>
      </p:sp>
      <p:pic>
        <p:nvPicPr>
          <p:cNvPr id="3" name="GOES Band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2682" y="241721"/>
            <a:ext cx="645795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3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pdated_lunartrans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257"/>
            <a:ext cx="12204902" cy="68652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150114"/>
            <a:ext cx="2256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DSCOVR Credit: NASA</a:t>
            </a:r>
            <a:endParaRPr lang="en-US" sz="20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41518" y="333829"/>
            <a:ext cx="2467429" cy="1899296"/>
            <a:chOff x="3511420" y="914399"/>
            <a:chExt cx="3559356" cy="3023120"/>
          </a:xfrm>
        </p:grpSpPr>
        <p:sp>
          <p:nvSpPr>
            <p:cNvPr id="5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539132" y="621756"/>
            <a:ext cx="2256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Kristen ITC" panose="03050502040202030202" pitchFamily="66" charset="0"/>
              </a:rPr>
              <a:t>Low Orbit?</a:t>
            </a:r>
            <a:endParaRPr lang="en-US" sz="4000" dirty="0">
              <a:latin typeface="Kristen ITC" panose="03050502040202030202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441518" y="2521050"/>
            <a:ext cx="2467429" cy="1899296"/>
            <a:chOff x="3511420" y="914399"/>
            <a:chExt cx="3559356" cy="3023120"/>
          </a:xfrm>
        </p:grpSpPr>
        <p:sp>
          <p:nvSpPr>
            <p:cNvPr id="9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539132" y="2808977"/>
            <a:ext cx="2256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Kristen ITC" panose="03050502040202030202" pitchFamily="66" charset="0"/>
              </a:rPr>
              <a:t>Geo Orbit?</a:t>
            </a:r>
            <a:endParaRPr lang="en-US" sz="4000" dirty="0">
              <a:latin typeface="Kristen ITC" panose="03050502040202030202" pitchFamily="66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441518" y="4708270"/>
            <a:ext cx="2467429" cy="1899296"/>
            <a:chOff x="3511420" y="914399"/>
            <a:chExt cx="3559356" cy="3023120"/>
          </a:xfrm>
        </p:grpSpPr>
        <p:sp>
          <p:nvSpPr>
            <p:cNvPr id="15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595634" y="5141339"/>
            <a:ext cx="2256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Kristen ITC" panose="03050502040202030202" pitchFamily="66" charset="0"/>
              </a:rPr>
              <a:t>Lagrange Orbit?</a:t>
            </a:r>
            <a:endParaRPr lang="en-US" sz="32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63" y="295307"/>
            <a:ext cx="2948151" cy="4037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381" y="295307"/>
            <a:ext cx="3905955" cy="400662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6267" y="4455687"/>
            <a:ext cx="2938505" cy="2246243"/>
            <a:chOff x="3511420" y="914399"/>
            <a:chExt cx="3559356" cy="3023120"/>
          </a:xfrm>
        </p:grpSpPr>
        <p:sp>
          <p:nvSpPr>
            <p:cNvPr id="9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1118" y="4452883"/>
            <a:ext cx="22568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Kristen ITC" panose="03050502040202030202" pitchFamily="66" charset="0"/>
              </a:rPr>
              <a:t>Fredric </a:t>
            </a:r>
            <a:r>
              <a:rPr lang="en-US" sz="2800" b="1" dirty="0" err="1">
                <a:latin typeface="Kristen ITC" panose="03050502040202030202" pitchFamily="66" charset="0"/>
              </a:rPr>
              <a:t>Raab</a:t>
            </a:r>
            <a:endParaRPr lang="en-US" sz="2800" b="1" dirty="0">
              <a:latin typeface="Kristen ITC" panose="03050502040202030202" pitchFamily="66" charset="0"/>
            </a:endParaRPr>
          </a:p>
          <a:p>
            <a:pPr algn="ctr"/>
            <a:r>
              <a:rPr lang="en-US" sz="2800" b="1" dirty="0" smtClean="0">
                <a:latin typeface="Kristen ITC" panose="03050502040202030202" pitchFamily="66" charset="0"/>
              </a:rPr>
              <a:t>AMSAT CubeSat Simulator</a:t>
            </a:r>
            <a:endParaRPr lang="en-US" sz="2800" dirty="0">
              <a:latin typeface="Kristen ITC" panose="03050502040202030202" pitchFamily="66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966335" y="4452883"/>
            <a:ext cx="2938505" cy="2246243"/>
            <a:chOff x="3511420" y="914399"/>
            <a:chExt cx="3559356" cy="3023120"/>
          </a:xfrm>
        </p:grpSpPr>
        <p:sp>
          <p:nvSpPr>
            <p:cNvPr id="17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433019" y="4589947"/>
            <a:ext cx="22568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Kristen ITC" panose="03050502040202030202" pitchFamily="66" charset="0"/>
              </a:rPr>
              <a:t>John </a:t>
            </a:r>
            <a:r>
              <a:rPr lang="en-US" sz="2800" b="1" dirty="0" smtClean="0">
                <a:latin typeface="Kristen ITC" panose="03050502040202030202" pitchFamily="66" charset="0"/>
              </a:rPr>
              <a:t>Moore</a:t>
            </a:r>
            <a:endParaRPr lang="en-US" sz="2800" b="1" dirty="0">
              <a:latin typeface="Kristen ITC" panose="03050502040202030202" pitchFamily="66" charset="0"/>
            </a:endParaRPr>
          </a:p>
          <a:p>
            <a:pPr algn="ctr"/>
            <a:r>
              <a:rPr lang="en-US" sz="2800" b="1" dirty="0" smtClean="0">
                <a:latin typeface="Kristen ITC" panose="03050502040202030202" pitchFamily="66" charset="0"/>
              </a:rPr>
              <a:t>A3Sat Project</a:t>
            </a:r>
            <a:endParaRPr lang="en-US" sz="2800" dirty="0">
              <a:latin typeface="Kristen ITC" panose="03050502040202030202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203" y="295307"/>
            <a:ext cx="4352022" cy="400662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333684" y="4452883"/>
            <a:ext cx="2938505" cy="2246243"/>
            <a:chOff x="3511420" y="914399"/>
            <a:chExt cx="3559356" cy="3023120"/>
          </a:xfrm>
        </p:grpSpPr>
        <p:sp>
          <p:nvSpPr>
            <p:cNvPr id="14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800368" y="4883506"/>
            <a:ext cx="22568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Kristen ITC" panose="03050502040202030202" pitchFamily="66" charset="0"/>
              </a:rPr>
              <a:t>Lucas </a:t>
            </a:r>
            <a:r>
              <a:rPr lang="en-US" sz="2800" b="1" dirty="0" err="1" smtClean="0">
                <a:latin typeface="Kristen ITC" panose="03050502040202030202" pitchFamily="66" charset="0"/>
              </a:rPr>
              <a:t>Moxey</a:t>
            </a:r>
            <a:endParaRPr lang="en-US" sz="2800" b="1" dirty="0">
              <a:latin typeface="Kristen ITC" panose="03050502040202030202" pitchFamily="66" charset="0"/>
            </a:endParaRPr>
          </a:p>
          <a:p>
            <a:pPr algn="ctr"/>
            <a:r>
              <a:rPr lang="en-US" sz="2800" b="1" dirty="0" err="1" smtClean="0">
                <a:latin typeface="Kristen ITC" panose="03050502040202030202" pitchFamily="66" charset="0"/>
              </a:rPr>
              <a:t>TechRise</a:t>
            </a:r>
            <a:endParaRPr lang="en-US" sz="28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2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939512" y="4026374"/>
            <a:ext cx="2938505" cy="2246243"/>
            <a:chOff x="3511420" y="914399"/>
            <a:chExt cx="3559356" cy="3023120"/>
          </a:xfrm>
        </p:grpSpPr>
        <p:sp>
          <p:nvSpPr>
            <p:cNvPr id="9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244637" y="4066568"/>
            <a:ext cx="24083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Kristen ITC" panose="03050502040202030202" pitchFamily="66" charset="0"/>
              </a:rPr>
              <a:t>Teaching Channel CUBESATS Teach Handbook</a:t>
            </a:r>
            <a:endParaRPr lang="en-US" sz="2800" dirty="0">
              <a:latin typeface="Kristen ITC" panose="03050502040202030202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731" t="16336" r="32747" b="4391"/>
          <a:stretch/>
        </p:blipFill>
        <p:spPr>
          <a:xfrm>
            <a:off x="1152373" y="361740"/>
            <a:ext cx="5064369" cy="6121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896" t="28964" r="32995" b="18542"/>
          <a:stretch/>
        </p:blipFill>
        <p:spPr>
          <a:xfrm>
            <a:off x="6399093" y="361740"/>
            <a:ext cx="4280598" cy="346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5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317963"/>
            <a:ext cx="7384869" cy="62352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446" r="32857"/>
          <a:stretch/>
        </p:blipFill>
        <p:spPr>
          <a:xfrm>
            <a:off x="7663544" y="317963"/>
            <a:ext cx="4267199" cy="62105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5977" y="317963"/>
            <a:ext cx="3779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GOES ABI   NASA/NOAA</a:t>
            </a:r>
            <a:endParaRPr lang="en-US" sz="20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0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580" y="404233"/>
            <a:ext cx="4583649" cy="2525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580" y="3107095"/>
            <a:ext cx="4567211" cy="3650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6" t="15217" r="20722" b="15347"/>
          <a:stretch/>
        </p:blipFill>
        <p:spPr>
          <a:xfrm>
            <a:off x="617079" y="146701"/>
            <a:ext cx="2519265" cy="3566883"/>
          </a:xfrm>
          <a:prstGeom prst="ellipse">
            <a:avLst/>
          </a:prstGeom>
        </p:spPr>
      </p:pic>
      <p:sp>
        <p:nvSpPr>
          <p:cNvPr id="13" name="Rectangle 3"/>
          <p:cNvSpPr/>
          <p:nvPr/>
        </p:nvSpPr>
        <p:spPr>
          <a:xfrm flipH="1">
            <a:off x="433576" y="4086808"/>
            <a:ext cx="2578985" cy="2282425"/>
          </a:xfrm>
          <a:custGeom>
            <a:avLst/>
            <a:gdLst>
              <a:gd name="connsiteX0" fmla="*/ 0 w 3032449"/>
              <a:gd name="connsiteY0" fmla="*/ 0 h 3032449"/>
              <a:gd name="connsiteX1" fmla="*/ 3032449 w 3032449"/>
              <a:gd name="connsiteY1" fmla="*/ 0 h 3032449"/>
              <a:gd name="connsiteX2" fmla="*/ 3032449 w 3032449"/>
              <a:gd name="connsiteY2" fmla="*/ 3032449 h 3032449"/>
              <a:gd name="connsiteX3" fmla="*/ 0 w 3032449"/>
              <a:gd name="connsiteY3" fmla="*/ 3032449 h 3032449"/>
              <a:gd name="connsiteX4" fmla="*/ 0 w 3032449"/>
              <a:gd name="connsiteY4" fmla="*/ 0 h 3032449"/>
              <a:gd name="connsiteX0" fmla="*/ 0 w 3396343"/>
              <a:gd name="connsiteY0" fmla="*/ 0 h 3032449"/>
              <a:gd name="connsiteX1" fmla="*/ 3032449 w 3396343"/>
              <a:gd name="connsiteY1" fmla="*/ 0 h 3032449"/>
              <a:gd name="connsiteX2" fmla="*/ 3396343 w 3396343"/>
              <a:gd name="connsiteY2" fmla="*/ 3023119 h 3032449"/>
              <a:gd name="connsiteX3" fmla="*/ 0 w 3396343"/>
              <a:gd name="connsiteY3" fmla="*/ 3032449 h 3032449"/>
              <a:gd name="connsiteX4" fmla="*/ 0 w 3396343"/>
              <a:gd name="connsiteY4" fmla="*/ 0 h 303244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343" h="3023119">
                <a:moveTo>
                  <a:pt x="0" y="0"/>
                </a:moveTo>
                <a:lnTo>
                  <a:pt x="3032449" y="0"/>
                </a:lnTo>
                <a:cubicBezTo>
                  <a:pt x="3153747" y="1007706"/>
                  <a:pt x="2957804" y="2043405"/>
                  <a:pt x="3396343" y="3023119"/>
                </a:cubicBezTo>
                <a:lnTo>
                  <a:pt x="335903" y="3023119"/>
                </a:lnTo>
                <a:cubicBezTo>
                  <a:pt x="-102636" y="2052735"/>
                  <a:pt x="111968" y="100770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3"/>
          <p:cNvSpPr/>
          <p:nvPr/>
        </p:nvSpPr>
        <p:spPr>
          <a:xfrm>
            <a:off x="665061" y="4086809"/>
            <a:ext cx="2471283" cy="2282425"/>
          </a:xfrm>
          <a:custGeom>
            <a:avLst/>
            <a:gdLst>
              <a:gd name="connsiteX0" fmla="*/ 0 w 3032449"/>
              <a:gd name="connsiteY0" fmla="*/ 0 h 3032449"/>
              <a:gd name="connsiteX1" fmla="*/ 3032449 w 3032449"/>
              <a:gd name="connsiteY1" fmla="*/ 0 h 3032449"/>
              <a:gd name="connsiteX2" fmla="*/ 3032449 w 3032449"/>
              <a:gd name="connsiteY2" fmla="*/ 3032449 h 3032449"/>
              <a:gd name="connsiteX3" fmla="*/ 0 w 3032449"/>
              <a:gd name="connsiteY3" fmla="*/ 3032449 h 3032449"/>
              <a:gd name="connsiteX4" fmla="*/ 0 w 3032449"/>
              <a:gd name="connsiteY4" fmla="*/ 0 h 3032449"/>
              <a:gd name="connsiteX0" fmla="*/ 0 w 3396343"/>
              <a:gd name="connsiteY0" fmla="*/ 0 h 3032449"/>
              <a:gd name="connsiteX1" fmla="*/ 3032449 w 3396343"/>
              <a:gd name="connsiteY1" fmla="*/ 0 h 3032449"/>
              <a:gd name="connsiteX2" fmla="*/ 3396343 w 3396343"/>
              <a:gd name="connsiteY2" fmla="*/ 3023119 h 3032449"/>
              <a:gd name="connsiteX3" fmla="*/ 0 w 3396343"/>
              <a:gd name="connsiteY3" fmla="*/ 3032449 h 3032449"/>
              <a:gd name="connsiteX4" fmla="*/ 0 w 3396343"/>
              <a:gd name="connsiteY4" fmla="*/ 0 h 303244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0 w 3396343"/>
              <a:gd name="connsiteY0" fmla="*/ 0 h 3023119"/>
              <a:gd name="connsiteX1" fmla="*/ 3032449 w 3396343"/>
              <a:gd name="connsiteY1" fmla="*/ 0 h 3023119"/>
              <a:gd name="connsiteX2" fmla="*/ 3396343 w 3396343"/>
              <a:gd name="connsiteY2" fmla="*/ 3023119 h 3023119"/>
              <a:gd name="connsiteX3" fmla="*/ 335903 w 3396343"/>
              <a:gd name="connsiteY3" fmla="*/ 3023119 h 3023119"/>
              <a:gd name="connsiteX4" fmla="*/ 0 w 3396343"/>
              <a:gd name="connsiteY4" fmla="*/ 0 h 3023119"/>
              <a:gd name="connsiteX0" fmla="*/ 37274 w 3433617"/>
              <a:gd name="connsiteY0" fmla="*/ 0 h 3023119"/>
              <a:gd name="connsiteX1" fmla="*/ 3069723 w 3433617"/>
              <a:gd name="connsiteY1" fmla="*/ 0 h 3023119"/>
              <a:gd name="connsiteX2" fmla="*/ 3433617 w 3433617"/>
              <a:gd name="connsiteY2" fmla="*/ 3023119 h 3023119"/>
              <a:gd name="connsiteX3" fmla="*/ 222348 w 3433617"/>
              <a:gd name="connsiteY3" fmla="*/ 3013692 h 3023119"/>
              <a:gd name="connsiteX4" fmla="*/ 37274 w 3433617"/>
              <a:gd name="connsiteY4" fmla="*/ 0 h 3023119"/>
              <a:gd name="connsiteX0" fmla="*/ 37274 w 3254507"/>
              <a:gd name="connsiteY0" fmla="*/ 0 h 3023119"/>
              <a:gd name="connsiteX1" fmla="*/ 3069723 w 3254507"/>
              <a:gd name="connsiteY1" fmla="*/ 0 h 3023119"/>
              <a:gd name="connsiteX2" fmla="*/ 3254507 w 3254507"/>
              <a:gd name="connsiteY2" fmla="*/ 3023119 h 3023119"/>
              <a:gd name="connsiteX3" fmla="*/ 222348 w 3254507"/>
              <a:gd name="connsiteY3" fmla="*/ 3013692 h 3023119"/>
              <a:gd name="connsiteX4" fmla="*/ 37274 w 3254507"/>
              <a:gd name="connsiteY4" fmla="*/ 0 h 302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507" h="3023119">
                <a:moveTo>
                  <a:pt x="37274" y="0"/>
                </a:moveTo>
                <a:lnTo>
                  <a:pt x="3069723" y="0"/>
                </a:lnTo>
                <a:cubicBezTo>
                  <a:pt x="3191021" y="1007706"/>
                  <a:pt x="2815968" y="2043405"/>
                  <a:pt x="3254507" y="3023119"/>
                </a:cubicBezTo>
                <a:lnTo>
                  <a:pt x="222348" y="3013692"/>
                </a:lnTo>
                <a:cubicBezTo>
                  <a:pt x="-216191" y="2043308"/>
                  <a:pt x="149242" y="1007706"/>
                  <a:pt x="37274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765909" y="525810"/>
            <a:ext cx="2702768" cy="2282426"/>
            <a:chOff x="8660248" y="1667023"/>
            <a:chExt cx="2702768" cy="2282426"/>
          </a:xfrm>
        </p:grpSpPr>
        <p:sp>
          <p:nvSpPr>
            <p:cNvPr id="16" name="Rectangle 3"/>
            <p:cNvSpPr/>
            <p:nvPr/>
          </p:nvSpPr>
          <p:spPr>
            <a:xfrm flipH="1">
              <a:off x="8660248" y="1667023"/>
              <a:ext cx="2578985" cy="2282425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3"/>
            <p:cNvSpPr/>
            <p:nvPr/>
          </p:nvSpPr>
          <p:spPr>
            <a:xfrm>
              <a:off x="8891733" y="1667024"/>
              <a:ext cx="2471283" cy="2282425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394" y="3341022"/>
            <a:ext cx="2347500" cy="302821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228084" y="1189968"/>
            <a:ext cx="1886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Kristen ITC" panose="03050502040202030202" pitchFamily="66" charset="0"/>
              </a:rPr>
              <a:t>Cal Poly</a:t>
            </a:r>
          </a:p>
          <a:p>
            <a:pPr algn="ctr"/>
            <a:r>
              <a:rPr lang="en-US" sz="2800" dirty="0" smtClean="0">
                <a:latin typeface="Kristen ITC" panose="03050502040202030202" pitchFamily="66" charset="0"/>
              </a:rPr>
              <a:t>1985</a:t>
            </a:r>
            <a:endParaRPr lang="en-US" sz="2800" dirty="0">
              <a:latin typeface="Kristen ITC" panose="03050502040202030202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4610" y="4433725"/>
            <a:ext cx="1984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Kristen ITC" panose="03050502040202030202" pitchFamily="66" charset="0"/>
              </a:rPr>
              <a:t>Don Bosco</a:t>
            </a:r>
          </a:p>
          <a:p>
            <a:pPr algn="ctr"/>
            <a:r>
              <a:rPr lang="en-US" sz="2800" dirty="0" smtClean="0">
                <a:latin typeface="Kristen ITC" panose="03050502040202030202" pitchFamily="66" charset="0"/>
              </a:rPr>
              <a:t>1974</a:t>
            </a:r>
            <a:endParaRPr lang="en-US" sz="28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15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714" t="15352" r="32286" b="7769"/>
          <a:stretch/>
        </p:blipFill>
        <p:spPr>
          <a:xfrm>
            <a:off x="383177" y="142482"/>
            <a:ext cx="5730239" cy="662843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2880" y="1627056"/>
            <a:ext cx="2682240" cy="110598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217" y="1333150"/>
            <a:ext cx="5364480" cy="38658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85616" y="2766499"/>
            <a:ext cx="4428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https</a:t>
            </a:r>
            <a:r>
              <a:rPr lang="en-US" sz="2400" dirty="0" smtClean="0">
                <a:latin typeface="Kristen ITC" panose="03050502040202030202" pitchFamily="66" charset="0"/>
              </a:rPr>
              <a:t>://teachclimatescience.files.wordpress.com/</a:t>
            </a:r>
            <a:endParaRPr lang="en-US" sz="4000" dirty="0">
              <a:latin typeface="Kristen ITC" panose="03050502040202030202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865120" y="4450080"/>
            <a:ext cx="45719" cy="113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08069" y="5323606"/>
            <a:ext cx="1114696" cy="60693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65417" y="4895552"/>
            <a:ext cx="1114696" cy="60693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6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35977" y="317963"/>
            <a:ext cx="3779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GOES ABI   NASA/NOAA</a:t>
            </a:r>
            <a:endParaRPr lang="en-US" sz="20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329" y="47513"/>
            <a:ext cx="12152671" cy="6858000"/>
            <a:chOff x="0" y="0"/>
            <a:chExt cx="12152671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57927" cy="685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78848"/>
            <a:stretch/>
          </p:blipFill>
          <p:spPr>
            <a:xfrm flipH="1">
              <a:off x="6057926" y="0"/>
              <a:ext cx="6094745" cy="685800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4" t="18179" r="7124"/>
          <a:stretch/>
        </p:blipFill>
        <p:spPr>
          <a:xfrm>
            <a:off x="6505303" y="2696395"/>
            <a:ext cx="5434149" cy="395477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/>
          <p:cNvSpPr txBox="1"/>
          <p:nvPr/>
        </p:nvSpPr>
        <p:spPr>
          <a:xfrm>
            <a:off x="140452" y="210241"/>
            <a:ext cx="2137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GOES 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  NASA/NOAA</a:t>
            </a:r>
            <a:endParaRPr lang="en-US" sz="20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2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7746" r="27780" b="56318"/>
          <a:stretch/>
        </p:blipFill>
        <p:spPr>
          <a:xfrm>
            <a:off x="7788092" y="217714"/>
            <a:ext cx="4231378" cy="3078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653142"/>
            <a:ext cx="3891266" cy="5111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3" t="48635" r="6527" b="9206"/>
          <a:stretch/>
        </p:blipFill>
        <p:spPr>
          <a:xfrm>
            <a:off x="7788093" y="3496565"/>
            <a:ext cx="4231377" cy="299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1" t="26477" r="4502" b="7365"/>
          <a:stretch/>
        </p:blipFill>
        <p:spPr>
          <a:xfrm rot="10800000">
            <a:off x="4158386" y="653142"/>
            <a:ext cx="3453742" cy="51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6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5546" r="33706" b="232"/>
          <a:stretch/>
        </p:blipFill>
        <p:spPr>
          <a:xfrm>
            <a:off x="814251" y="113138"/>
            <a:ext cx="3326675" cy="6461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9" y="3117525"/>
            <a:ext cx="6905896" cy="3579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2"/>
          <a:stretch/>
        </p:blipFill>
        <p:spPr>
          <a:xfrm>
            <a:off x="7907384" y="113138"/>
            <a:ext cx="3679371" cy="29198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t="4662" r="12108" b="2366"/>
          <a:stretch/>
        </p:blipFill>
        <p:spPr>
          <a:xfrm flipH="1">
            <a:off x="4680859" y="124364"/>
            <a:ext cx="3113312" cy="290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8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42911" y="-2896466"/>
            <a:ext cx="13501636" cy="12609759"/>
            <a:chOff x="-470903" y="-2943119"/>
            <a:chExt cx="13501636" cy="12609759"/>
          </a:xfrm>
        </p:grpSpPr>
        <p:sp>
          <p:nvSpPr>
            <p:cNvPr id="5" name="Diagonal Stripe 4"/>
            <p:cNvSpPr/>
            <p:nvPr/>
          </p:nvSpPr>
          <p:spPr>
            <a:xfrm rot="8120006">
              <a:off x="-470903" y="1179688"/>
              <a:ext cx="4360543" cy="4360543"/>
            </a:xfrm>
            <a:prstGeom prst="diagStripe">
              <a:avLst>
                <a:gd name="adj" fmla="val 92383"/>
              </a:avLst>
            </a:prstGeom>
            <a:blipFill dpi="0" rotWithShape="1">
              <a:blip r:embed="rId2"/>
              <a:srcRect/>
              <a:tile tx="0" ty="0" sx="35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Diagonal Stripe 5"/>
            <p:cNvSpPr/>
            <p:nvPr/>
          </p:nvSpPr>
          <p:spPr>
            <a:xfrm rot="18920898">
              <a:off x="8670190" y="1179687"/>
              <a:ext cx="4360543" cy="4360543"/>
            </a:xfrm>
            <a:prstGeom prst="diagStripe">
              <a:avLst>
                <a:gd name="adj" fmla="val 92383"/>
              </a:avLst>
            </a:prstGeom>
            <a:blipFill dpi="0" rotWithShape="1">
              <a:blip r:embed="rId2"/>
              <a:srcRect/>
              <a:tile tx="0" ty="0" sx="35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Diagonal Stripe 6"/>
            <p:cNvSpPr/>
            <p:nvPr/>
          </p:nvSpPr>
          <p:spPr>
            <a:xfrm rot="2707974">
              <a:off x="3053008" y="3202840"/>
              <a:ext cx="6453832" cy="6473767"/>
            </a:xfrm>
            <a:prstGeom prst="diagStripe">
              <a:avLst>
                <a:gd name="adj" fmla="val 95036"/>
              </a:avLst>
            </a:prstGeom>
            <a:blipFill dpi="0" rotWithShape="1">
              <a:blip r:embed="rId2"/>
              <a:srcRect/>
              <a:tile tx="0" ty="0" sx="35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Diagonal Stripe 7"/>
            <p:cNvSpPr/>
            <p:nvPr/>
          </p:nvSpPr>
          <p:spPr>
            <a:xfrm rot="13505159">
              <a:off x="3052943" y="-2953087"/>
              <a:ext cx="6453832" cy="6473767"/>
            </a:xfrm>
            <a:prstGeom prst="diagStripe">
              <a:avLst>
                <a:gd name="adj" fmla="val 94728"/>
              </a:avLst>
            </a:prstGeom>
            <a:blipFill dpi="0" rotWithShape="1">
              <a:blip r:embed="rId2"/>
              <a:srcRect/>
              <a:tile tx="0" ty="0" sx="35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557235" y="6353708"/>
              <a:ext cx="9377265" cy="261257"/>
            </a:xfrm>
            <a:prstGeom prst="rect">
              <a:avLst/>
            </a:prstGeom>
            <a:blipFill>
              <a:blip r:embed="rId2"/>
              <a:tile tx="0" ty="0" sx="35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9720" y="456236"/>
              <a:ext cx="8740277" cy="58074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2" name="TextBox 11"/>
          <p:cNvSpPr txBox="1"/>
          <p:nvPr/>
        </p:nvSpPr>
        <p:spPr>
          <a:xfrm>
            <a:off x="3396661" y="1747760"/>
            <a:ext cx="5803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Thank You</a:t>
            </a:r>
            <a:endParaRPr lang="en-US" sz="4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77806" y="2497424"/>
            <a:ext cx="58036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Volunteers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Audience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Teachers Who Inspire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Now let’s head outside</a:t>
            </a:r>
            <a:endParaRPr lang="en-US" sz="28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79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12270" r="3741" b="187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98426" y="2684755"/>
            <a:ext cx="1932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Kristen ITC" panose="03050502040202030202" pitchFamily="66" charset="0"/>
              </a:rPr>
              <a:t>VS</a:t>
            </a:r>
            <a:endParaRPr lang="en-US" sz="72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86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8" b="10752"/>
          <a:stretch/>
        </p:blipFill>
        <p:spPr>
          <a:xfrm>
            <a:off x="-1" y="0"/>
            <a:ext cx="12192001" cy="685800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69000">
                <a:schemeClr val="bg1">
                  <a:alpha val="40000"/>
                </a:schemeClr>
              </a:gs>
            </a:gsLst>
            <a:lin ang="5400000" scaled="1"/>
          </a:gradFill>
        </p:spPr>
      </p:pic>
      <p:sp>
        <p:nvSpPr>
          <p:cNvPr id="20" name="Rectangle 19"/>
          <p:cNvSpPr/>
          <p:nvPr/>
        </p:nvSpPr>
        <p:spPr>
          <a:xfrm>
            <a:off x="0" y="0"/>
            <a:ext cx="12192000" cy="2380343"/>
          </a:xfrm>
          <a:prstGeom prst="rect">
            <a:avLst/>
          </a:prstGeom>
          <a:gradFill flip="none" rotWithShape="1">
            <a:gsLst>
              <a:gs pos="1000">
                <a:schemeClr val="bg1">
                  <a:lumMod val="85000"/>
                </a:schemeClr>
              </a:gs>
              <a:gs pos="42481">
                <a:schemeClr val="bg1">
                  <a:lumMod val="65000"/>
                </a:schemeClr>
              </a:gs>
              <a:gs pos="100000">
                <a:schemeClr val="bg1">
                  <a:alpha val="97000"/>
                </a:schemeClr>
              </a:gs>
            </a:gsLst>
            <a:lin ang="5400000" scaled="1"/>
            <a:tileRect/>
          </a:gradFill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361714" y="205391"/>
            <a:ext cx="1814286" cy="181428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38601" y="1026883"/>
            <a:ext cx="341085" cy="34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727200" y="375176"/>
            <a:ext cx="1959429" cy="1644501"/>
            <a:chOff x="2176690" y="761239"/>
            <a:chExt cx="1959429" cy="1644501"/>
          </a:xfrm>
        </p:grpSpPr>
        <p:sp>
          <p:nvSpPr>
            <p:cNvPr id="7" name="Oval 6"/>
            <p:cNvSpPr/>
            <p:nvPr/>
          </p:nvSpPr>
          <p:spPr>
            <a:xfrm>
              <a:off x="2176690" y="761239"/>
              <a:ext cx="1959429" cy="164450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6213" y="761239"/>
              <a:ext cx="1700382" cy="164450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481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t="10056" b="7401"/>
          <a:stretch/>
        </p:blipFill>
        <p:spPr>
          <a:xfrm>
            <a:off x="-43543" y="-14514"/>
            <a:ext cx="5656350" cy="6879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 r="7223" b="4544"/>
          <a:stretch/>
        </p:blipFill>
        <p:spPr>
          <a:xfrm>
            <a:off x="6398077" y="-14514"/>
            <a:ext cx="5779409" cy="68942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13828" y="-29030"/>
            <a:ext cx="1132115" cy="68870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87615">
                <a:srgbClr val="DFDFDF"/>
              </a:gs>
              <a:gs pos="70790">
                <a:schemeClr val="accent1">
                  <a:lumMod val="40000"/>
                  <a:lumOff val="60000"/>
                </a:schemeClr>
              </a:gs>
              <a:gs pos="4250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alpha val="40000"/>
                </a:schemeClr>
              </a:gs>
            </a:gsLst>
            <a:lin ang="10800000" scaled="1"/>
            <a:tileRect/>
          </a:gradFill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13498" y="2814320"/>
            <a:ext cx="19327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atin typeface="Kristen ITC" panose="03050502040202030202" pitchFamily="66" charset="0"/>
              </a:rPr>
              <a:t>?</a:t>
            </a:r>
            <a:endParaRPr lang="en-US" sz="88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91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29" t="24628" r="3079" b="6101"/>
          <a:stretch/>
        </p:blipFill>
        <p:spPr>
          <a:xfrm>
            <a:off x="92891" y="1912982"/>
            <a:ext cx="11966208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921" y="240009"/>
            <a:ext cx="5803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Next Generation Science Standards</a:t>
            </a:r>
            <a:endParaRPr lang="en-US" sz="4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2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074" t="48150" r="26750" b="26980"/>
          <a:stretch/>
        </p:blipFill>
        <p:spPr>
          <a:xfrm>
            <a:off x="55984" y="737119"/>
            <a:ext cx="12083143" cy="51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7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41" t="48112" r="62680" b="27018"/>
          <a:stretch/>
        </p:blipFill>
        <p:spPr>
          <a:xfrm>
            <a:off x="1575007" y="360321"/>
            <a:ext cx="8439850" cy="375556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222378" y="87086"/>
            <a:ext cx="2229394" cy="2151017"/>
            <a:chOff x="9222378" y="87086"/>
            <a:chExt cx="2229394" cy="2151017"/>
          </a:xfrm>
        </p:grpSpPr>
        <p:sp>
          <p:nvSpPr>
            <p:cNvPr id="2" name="Explosion 1 1"/>
            <p:cNvSpPr/>
            <p:nvPr/>
          </p:nvSpPr>
          <p:spPr>
            <a:xfrm>
              <a:off x="9222378" y="87086"/>
              <a:ext cx="2229394" cy="2151017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7493" y="900984"/>
              <a:ext cx="1459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Kristen ITC" panose="03050502040202030202" pitchFamily="66" charset="0"/>
                </a:rPr>
                <a:t>New!</a:t>
              </a:r>
              <a:endParaRPr lang="en-US" sz="2800" dirty="0">
                <a:latin typeface="Kristen ITC" panose="03050502040202030202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1947" y="4859382"/>
            <a:ext cx="1889699" cy="1458063"/>
            <a:chOff x="3511420" y="914399"/>
            <a:chExt cx="3559356" cy="3023120"/>
          </a:xfrm>
        </p:grpSpPr>
        <p:sp>
          <p:nvSpPr>
            <p:cNvPr id="9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75075" y="5234470"/>
            <a:ext cx="1485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Kristen ITC" panose="03050502040202030202" pitchFamily="66" charset="0"/>
              </a:rPr>
              <a:t>Ask Questions</a:t>
            </a:r>
            <a:endParaRPr lang="en-US" sz="2000" dirty="0">
              <a:latin typeface="Kristen ITC" panose="03050502040202030202" pitchFamily="66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38165" y="4859382"/>
            <a:ext cx="1889699" cy="1458063"/>
            <a:chOff x="3511420" y="914399"/>
            <a:chExt cx="3559356" cy="3023120"/>
          </a:xfrm>
        </p:grpSpPr>
        <p:sp>
          <p:nvSpPr>
            <p:cNvPr id="28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499553" y="5399933"/>
            <a:ext cx="148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Kristen ITC" panose="03050502040202030202" pitchFamily="66" charset="0"/>
              </a:rPr>
              <a:t>Models</a:t>
            </a:r>
            <a:endParaRPr lang="en-US" sz="2000" dirty="0">
              <a:latin typeface="Kristen ITC" panose="03050502040202030202" pitchFamily="66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127864" y="4878256"/>
            <a:ext cx="1889699" cy="1458063"/>
            <a:chOff x="3511420" y="914399"/>
            <a:chExt cx="3559356" cy="3023120"/>
          </a:xfrm>
        </p:grpSpPr>
        <p:sp>
          <p:nvSpPr>
            <p:cNvPr id="33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170928" y="5403747"/>
            <a:ext cx="185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Kristen ITC" panose="03050502040202030202" pitchFamily="66" charset="0"/>
              </a:rPr>
              <a:t>Investigations</a:t>
            </a:r>
            <a:endParaRPr lang="en-US" dirty="0">
              <a:latin typeface="Kristen ITC" panose="03050502040202030202" pitchFamily="66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930601" y="4859382"/>
            <a:ext cx="1889699" cy="1458063"/>
            <a:chOff x="3511420" y="914399"/>
            <a:chExt cx="3559356" cy="3023120"/>
          </a:xfrm>
        </p:grpSpPr>
        <p:sp>
          <p:nvSpPr>
            <p:cNvPr id="37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204984" y="5099455"/>
            <a:ext cx="1485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Kristen ITC" panose="03050502040202030202" pitchFamily="66" charset="0"/>
              </a:rPr>
              <a:t>Analyze Interpret Data</a:t>
            </a:r>
            <a:endParaRPr lang="en-US" sz="2000" dirty="0">
              <a:latin typeface="Kristen ITC" panose="03050502040202030202" pitchFamily="66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776819" y="4860001"/>
            <a:ext cx="1889699" cy="1458063"/>
            <a:chOff x="3511420" y="914399"/>
            <a:chExt cx="3559356" cy="3023120"/>
          </a:xfrm>
        </p:grpSpPr>
        <p:sp>
          <p:nvSpPr>
            <p:cNvPr id="41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932836" y="5265247"/>
            <a:ext cx="1649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Kristen ITC" panose="03050502040202030202" pitchFamily="66" charset="0"/>
              </a:rPr>
              <a:t>Construct Explanations</a:t>
            </a:r>
            <a:endParaRPr lang="en-US" dirty="0">
              <a:latin typeface="Kristen ITC" panose="03050502040202030202" pitchFamily="66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623037" y="4860001"/>
            <a:ext cx="1889699" cy="1458063"/>
            <a:chOff x="3511420" y="914399"/>
            <a:chExt cx="3559356" cy="3023120"/>
          </a:xfrm>
        </p:grpSpPr>
        <p:sp>
          <p:nvSpPr>
            <p:cNvPr id="45" name="Rectangle 3"/>
            <p:cNvSpPr/>
            <p:nvPr/>
          </p:nvSpPr>
          <p:spPr>
            <a:xfrm flipH="1">
              <a:off x="3511420" y="914399"/>
              <a:ext cx="3396343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343" h="3023119">
                  <a:moveTo>
                    <a:pt x="0" y="0"/>
                  </a:moveTo>
                  <a:lnTo>
                    <a:pt x="3032449" y="0"/>
                  </a:lnTo>
                  <a:cubicBezTo>
                    <a:pt x="3153747" y="1007706"/>
                    <a:pt x="2957804" y="2043405"/>
                    <a:pt x="3396343" y="3023119"/>
                  </a:cubicBezTo>
                  <a:lnTo>
                    <a:pt x="335903" y="3023119"/>
                  </a:lnTo>
                  <a:cubicBezTo>
                    <a:pt x="-102636" y="2052735"/>
                    <a:pt x="111968" y="10077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  <a:alpha val="2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3"/>
            <p:cNvSpPr/>
            <p:nvPr/>
          </p:nvSpPr>
          <p:spPr>
            <a:xfrm>
              <a:off x="3816269" y="914400"/>
              <a:ext cx="3254507" cy="3023119"/>
            </a:xfrm>
            <a:custGeom>
              <a:avLst/>
              <a:gdLst>
                <a:gd name="connsiteX0" fmla="*/ 0 w 3032449"/>
                <a:gd name="connsiteY0" fmla="*/ 0 h 3032449"/>
                <a:gd name="connsiteX1" fmla="*/ 3032449 w 3032449"/>
                <a:gd name="connsiteY1" fmla="*/ 0 h 3032449"/>
                <a:gd name="connsiteX2" fmla="*/ 3032449 w 3032449"/>
                <a:gd name="connsiteY2" fmla="*/ 3032449 h 3032449"/>
                <a:gd name="connsiteX3" fmla="*/ 0 w 3032449"/>
                <a:gd name="connsiteY3" fmla="*/ 3032449 h 3032449"/>
                <a:gd name="connsiteX4" fmla="*/ 0 w 3032449"/>
                <a:gd name="connsiteY4" fmla="*/ 0 h 3032449"/>
                <a:gd name="connsiteX0" fmla="*/ 0 w 3396343"/>
                <a:gd name="connsiteY0" fmla="*/ 0 h 3032449"/>
                <a:gd name="connsiteX1" fmla="*/ 3032449 w 3396343"/>
                <a:gd name="connsiteY1" fmla="*/ 0 h 3032449"/>
                <a:gd name="connsiteX2" fmla="*/ 3396343 w 3396343"/>
                <a:gd name="connsiteY2" fmla="*/ 3023119 h 3032449"/>
                <a:gd name="connsiteX3" fmla="*/ 0 w 3396343"/>
                <a:gd name="connsiteY3" fmla="*/ 3032449 h 3032449"/>
                <a:gd name="connsiteX4" fmla="*/ 0 w 3396343"/>
                <a:gd name="connsiteY4" fmla="*/ 0 h 303244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0 w 3396343"/>
                <a:gd name="connsiteY0" fmla="*/ 0 h 3023119"/>
                <a:gd name="connsiteX1" fmla="*/ 3032449 w 3396343"/>
                <a:gd name="connsiteY1" fmla="*/ 0 h 3023119"/>
                <a:gd name="connsiteX2" fmla="*/ 3396343 w 3396343"/>
                <a:gd name="connsiteY2" fmla="*/ 3023119 h 3023119"/>
                <a:gd name="connsiteX3" fmla="*/ 335903 w 3396343"/>
                <a:gd name="connsiteY3" fmla="*/ 3023119 h 3023119"/>
                <a:gd name="connsiteX4" fmla="*/ 0 w 3396343"/>
                <a:gd name="connsiteY4" fmla="*/ 0 h 3023119"/>
                <a:gd name="connsiteX0" fmla="*/ 37274 w 3433617"/>
                <a:gd name="connsiteY0" fmla="*/ 0 h 3023119"/>
                <a:gd name="connsiteX1" fmla="*/ 3069723 w 3433617"/>
                <a:gd name="connsiteY1" fmla="*/ 0 h 3023119"/>
                <a:gd name="connsiteX2" fmla="*/ 3433617 w 3433617"/>
                <a:gd name="connsiteY2" fmla="*/ 3023119 h 3023119"/>
                <a:gd name="connsiteX3" fmla="*/ 222348 w 3433617"/>
                <a:gd name="connsiteY3" fmla="*/ 3013692 h 3023119"/>
                <a:gd name="connsiteX4" fmla="*/ 37274 w 3433617"/>
                <a:gd name="connsiteY4" fmla="*/ 0 h 3023119"/>
                <a:gd name="connsiteX0" fmla="*/ 37274 w 3254507"/>
                <a:gd name="connsiteY0" fmla="*/ 0 h 3023119"/>
                <a:gd name="connsiteX1" fmla="*/ 3069723 w 3254507"/>
                <a:gd name="connsiteY1" fmla="*/ 0 h 3023119"/>
                <a:gd name="connsiteX2" fmla="*/ 3254507 w 3254507"/>
                <a:gd name="connsiteY2" fmla="*/ 3023119 h 3023119"/>
                <a:gd name="connsiteX3" fmla="*/ 222348 w 3254507"/>
                <a:gd name="connsiteY3" fmla="*/ 3013692 h 3023119"/>
                <a:gd name="connsiteX4" fmla="*/ 37274 w 3254507"/>
                <a:gd name="connsiteY4" fmla="*/ 0 h 302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4507" h="3023119">
                  <a:moveTo>
                    <a:pt x="37274" y="0"/>
                  </a:moveTo>
                  <a:lnTo>
                    <a:pt x="3069723" y="0"/>
                  </a:lnTo>
                  <a:cubicBezTo>
                    <a:pt x="3191021" y="1007706"/>
                    <a:pt x="2815968" y="2043405"/>
                    <a:pt x="3254507" y="3023119"/>
                  </a:cubicBezTo>
                  <a:lnTo>
                    <a:pt x="222348" y="3013692"/>
                  </a:lnTo>
                  <a:cubicBezTo>
                    <a:pt x="-216191" y="2043308"/>
                    <a:pt x="149242" y="1007706"/>
                    <a:pt x="37274" y="0"/>
                  </a:cubicBez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9692509" y="5007121"/>
            <a:ext cx="1806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Kristen ITC" panose="03050502040202030202" pitchFamily="66" charset="0"/>
              </a:rPr>
              <a:t>Obtain Evaluate Communicate Info</a:t>
            </a:r>
            <a:endParaRPr lang="en-US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27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231</Words>
  <Application>Microsoft Office PowerPoint</Application>
  <PresentationFormat>Widescreen</PresentationFormat>
  <Paragraphs>91</Paragraphs>
  <Slides>34</Slides>
  <Notes>1</Notes>
  <HiddenSlides>2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Kristen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EDM</dc:creator>
  <cp:lastModifiedBy>EDM</cp:lastModifiedBy>
  <cp:revision>99</cp:revision>
  <dcterms:created xsi:type="dcterms:W3CDTF">2022-07-27T02:35:40Z</dcterms:created>
  <dcterms:modified xsi:type="dcterms:W3CDTF">2022-07-29T04:07:44Z</dcterms:modified>
</cp:coreProperties>
</file>